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75" r:id="rId2"/>
    <p:sldId id="322" r:id="rId3"/>
    <p:sldId id="323" r:id="rId4"/>
    <p:sldId id="324" r:id="rId5"/>
    <p:sldId id="325" r:id="rId6"/>
    <p:sldId id="326" r:id="rId7"/>
    <p:sldId id="330" r:id="rId8"/>
    <p:sldId id="327" r:id="rId9"/>
    <p:sldId id="328" r:id="rId10"/>
    <p:sldId id="329" r:id="rId11"/>
    <p:sldId id="331" r:id="rId12"/>
    <p:sldId id="332" r:id="rId13"/>
    <p:sldId id="333" r:id="rId14"/>
    <p:sldId id="334" r:id="rId15"/>
    <p:sldId id="335" r:id="rId16"/>
    <p:sldId id="336" r:id="rId17"/>
    <p:sldId id="337" r:id="rId18"/>
    <p:sldId id="338" r:id="rId19"/>
    <p:sldId id="339" r:id="rId20"/>
    <p:sldId id="340" r:id="rId21"/>
    <p:sldId id="341" r:id="rId22"/>
    <p:sldId id="342"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2" r:id="rId62"/>
    <p:sldId id="381"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C2D5CC-C0F9-4BF3-9FF2-733A6DF5E031}">
          <p14:sldIdLst>
            <p14:sldId id="275"/>
            <p14:sldId id="322"/>
            <p14:sldId id="323"/>
            <p14:sldId id="324"/>
            <p14:sldId id="325"/>
            <p14:sldId id="326"/>
            <p14:sldId id="330"/>
            <p14:sldId id="327"/>
            <p14:sldId id="328"/>
            <p14:sldId id="329"/>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2"/>
            <p14:sldId id="381"/>
            <p14:sldId id="383"/>
            <p14:sldId id="384"/>
            <p14:sldId id="385"/>
            <p14:sldId id="386"/>
            <p14:sldId id="387"/>
            <p14:sldId id="388"/>
            <p14:sldId id="389"/>
            <p14:sldId id="390"/>
            <p14:sldId id="391"/>
            <p14:sldId id="392"/>
            <p14:sldId id="393"/>
            <p14:sldId id="3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7970E6-3318-492A-B08E-0CDFB4BD499B}" type="datetimeFigureOut">
              <a:rPr lang="en-US" smtClean="0"/>
              <a:t>10/1/2021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8F2F61-5C71-43C3-980D-995036EC9772}" type="slidenum">
              <a:rPr lang="en-US" smtClean="0"/>
              <a:t>‹#›</a:t>
            </a:fld>
            <a:endParaRPr lang="en-US"/>
          </a:p>
        </p:txBody>
      </p:sp>
    </p:spTree>
    <p:extLst>
      <p:ext uri="{BB962C8B-B14F-4D97-AF65-F5344CB8AC3E}">
        <p14:creationId xmlns:p14="http://schemas.microsoft.com/office/powerpoint/2010/main" val="4050921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4BB7511-6A2C-4FC7-AD62-5EB35A7B85DC}"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1373294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4BB7511-6A2C-4FC7-AD62-5EB35A7B85DC}"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412003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4BB7511-6A2C-4FC7-AD62-5EB35A7B85DC}"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304387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p:cNvSpPr>
            <a:spLocks noGrp="1"/>
          </p:cNvSpPr>
          <p:nvPr>
            <p:ph type="dt" sz="half" idx="10"/>
          </p:nvPr>
        </p:nvSpPr>
        <p:spPr/>
        <p:txBody>
          <a:bodyPr/>
          <a:lstStyle/>
          <a:p>
            <a:fld id="{54BB7511-6A2C-4FC7-AD62-5EB35A7B85DC}"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8BC8CE-00A2-4570-A7C4-CF89774406DD}" type="slidenum">
              <a:rPr lang="en-IN" smtClean="0"/>
              <a:t>‹#›</a:t>
            </a:fld>
            <a:endParaRPr lang="en-IN"/>
          </a:p>
        </p:txBody>
      </p:sp>
      <p:sp>
        <p:nvSpPr>
          <p:cNvPr id="7" name="Rectangle 6">
            <a:extLst>
              <a:ext uri="{FF2B5EF4-FFF2-40B4-BE49-F238E27FC236}">
                <a16:creationId xmlns:a16="http://schemas.microsoft.com/office/drawing/2014/main" id="{F96C3307-7F0D-4BAE-9D7F-2575F222398B}"/>
              </a:ext>
            </a:extLst>
          </p:cNvPr>
          <p:cNvSpPr/>
          <p:nvPr userDrawn="1"/>
        </p:nvSpPr>
        <p:spPr>
          <a:xfrm>
            <a:off x="0" y="6469038"/>
            <a:ext cx="12192000" cy="38896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solidFill>
                  <a:srgbClr val="002060"/>
                </a:solidFill>
              </a:rPr>
              <a:t>Chandubhai</a:t>
            </a:r>
            <a:r>
              <a:rPr lang="en-IN" dirty="0">
                <a:solidFill>
                  <a:srgbClr val="002060"/>
                </a:solidFill>
              </a:rPr>
              <a:t> S. Patel Institute of Technology (CSPIT), CHARUSAT</a:t>
            </a:r>
          </a:p>
        </p:txBody>
      </p:sp>
      <p:sp>
        <p:nvSpPr>
          <p:cNvPr id="8" name="Title 7">
            <a:extLst>
              <a:ext uri="{FF2B5EF4-FFF2-40B4-BE49-F238E27FC236}">
                <a16:creationId xmlns:a16="http://schemas.microsoft.com/office/drawing/2014/main" id="{5F9E75BD-027B-466F-AF02-7BD9D6D39D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3293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4BB7511-6A2C-4FC7-AD62-5EB35A7B85DC}" type="datetimeFigureOut">
              <a:rPr lang="en-IN" smtClean="0"/>
              <a:t>01-10-2021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3129285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4BB7511-6A2C-4FC7-AD62-5EB35A7B85DC}"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13287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4BB7511-6A2C-4FC7-AD62-5EB35A7B85DC}" type="datetimeFigureOut">
              <a:rPr lang="en-IN" smtClean="0"/>
              <a:t>01-10-2021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15063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4BB7511-6A2C-4FC7-AD62-5EB35A7B85DC}" type="datetimeFigureOut">
              <a:rPr lang="en-IN" smtClean="0"/>
              <a:t>01-10-2021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220917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BB7511-6A2C-4FC7-AD62-5EB35A7B85DC}" type="datetimeFigureOut">
              <a:rPr lang="en-IN" smtClean="0"/>
              <a:t>01-10-2021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3800176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BB7511-6A2C-4FC7-AD62-5EB35A7B85DC}"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1268404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4BB7511-6A2C-4FC7-AD62-5EB35A7B85DC}" type="datetimeFigureOut">
              <a:rPr lang="en-IN" smtClean="0"/>
              <a:t>01-10-2021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08BC8CE-00A2-4570-A7C4-CF89774406DD}" type="slidenum">
              <a:rPr lang="en-IN" smtClean="0"/>
              <a:t>‹#›</a:t>
            </a:fld>
            <a:endParaRPr lang="en-IN"/>
          </a:p>
        </p:txBody>
      </p:sp>
    </p:spTree>
    <p:extLst>
      <p:ext uri="{BB962C8B-B14F-4D97-AF65-F5344CB8AC3E}">
        <p14:creationId xmlns:p14="http://schemas.microsoft.com/office/powerpoint/2010/main" val="731327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BB7511-6A2C-4FC7-AD62-5EB35A7B85DC}" type="datetimeFigureOut">
              <a:rPr lang="en-IN" smtClean="0"/>
              <a:t>01-10-2021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BC8CE-00A2-4570-A7C4-CF89774406DD}" type="slidenum">
              <a:rPr lang="en-IN" smtClean="0"/>
              <a:t>‹#›</a:t>
            </a:fld>
            <a:endParaRPr lang="en-IN"/>
          </a:p>
        </p:txBody>
      </p:sp>
    </p:spTree>
    <p:extLst>
      <p:ext uri="{BB962C8B-B14F-4D97-AF65-F5344CB8AC3E}">
        <p14:creationId xmlns:p14="http://schemas.microsoft.com/office/powerpoint/2010/main" val="4214646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43896"/>
            <a:ext cx="11832609" cy="1446550"/>
          </a:xfrm>
          <a:prstGeom prst="rect">
            <a:avLst/>
          </a:prstGeom>
          <a:noFill/>
        </p:spPr>
        <p:txBody>
          <a:bodyPr wrap="square" rtlCol="0">
            <a:spAutoFit/>
          </a:bodyPr>
          <a:lstStyle/>
          <a:p>
            <a:endParaRPr lang="en-IN" sz="2200" dirty="0">
              <a:solidFill>
                <a:schemeClr val="bg1"/>
              </a:solidFill>
            </a:endParaRPr>
          </a:p>
          <a:p>
            <a:pPr algn="ctr"/>
            <a:r>
              <a:rPr lang="en-IN" sz="2200" cap="all" spc="500" dirty="0"/>
              <a:t>Ce443 : Cloud computing</a:t>
            </a:r>
          </a:p>
          <a:p>
            <a:pPr algn="ctr"/>
            <a:endParaRPr lang="en-IN" sz="2200" cap="all" spc="500" dirty="0"/>
          </a:p>
          <a:p>
            <a:pPr algn="ctr"/>
            <a:r>
              <a:rPr lang="en-IN" sz="2200" cap="all" spc="500" dirty="0"/>
              <a:t>Ch-6 advanced Cloud Architectures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70" y="189388"/>
            <a:ext cx="4804581" cy="96586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4589" y="189388"/>
            <a:ext cx="1438020" cy="1223657"/>
          </a:xfrm>
          <a:prstGeom prst="rect">
            <a:avLst/>
          </a:prstGeom>
        </p:spPr>
      </p:pic>
      <p:sp>
        <p:nvSpPr>
          <p:cNvPr id="8" name="TextBox 7"/>
          <p:cNvSpPr txBox="1"/>
          <p:nvPr/>
        </p:nvSpPr>
        <p:spPr>
          <a:xfrm>
            <a:off x="3021160" y="6175630"/>
            <a:ext cx="6455391" cy="523220"/>
          </a:xfrm>
          <a:prstGeom prst="rect">
            <a:avLst/>
          </a:prstGeom>
          <a:noFill/>
        </p:spPr>
        <p:txBody>
          <a:bodyPr wrap="square" rtlCol="0">
            <a:spAutoFit/>
          </a:bodyPr>
          <a:lstStyle/>
          <a:p>
            <a:r>
              <a:rPr lang="en-IN" sz="2800" dirty="0" err="1"/>
              <a:t>Chandubhai</a:t>
            </a:r>
            <a:r>
              <a:rPr lang="en-IN" sz="2800" dirty="0"/>
              <a:t> S. Patel Institute of Technology</a:t>
            </a:r>
            <a:endParaRPr lang="en-IN" sz="2800" cap="all" spc="500" dirty="0"/>
          </a:p>
        </p:txBody>
      </p:sp>
      <p:sp>
        <p:nvSpPr>
          <p:cNvPr id="9" name="TextBox 8"/>
          <p:cNvSpPr txBox="1"/>
          <p:nvPr/>
        </p:nvSpPr>
        <p:spPr>
          <a:xfrm>
            <a:off x="-202441" y="3659851"/>
            <a:ext cx="11832609" cy="769441"/>
          </a:xfrm>
          <a:prstGeom prst="rect">
            <a:avLst/>
          </a:prstGeom>
          <a:noFill/>
        </p:spPr>
        <p:txBody>
          <a:bodyPr wrap="square" rtlCol="0">
            <a:spAutoFit/>
          </a:bodyPr>
          <a:lstStyle/>
          <a:p>
            <a:endParaRPr lang="en-IN" sz="2200" dirty="0">
              <a:solidFill>
                <a:schemeClr val="bg1"/>
              </a:solidFill>
            </a:endParaRPr>
          </a:p>
          <a:p>
            <a:pPr algn="ctr"/>
            <a:endParaRPr lang="en-IN" sz="2200" cap="all" spc="500" dirty="0"/>
          </a:p>
        </p:txBody>
      </p:sp>
    </p:spTree>
    <p:extLst>
      <p:ext uri="{BB962C8B-B14F-4D97-AF65-F5344CB8AC3E}">
        <p14:creationId xmlns:p14="http://schemas.microsoft.com/office/powerpoint/2010/main" val="1694130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7CC50-48D2-4255-8A08-CCFF245E8108}"/>
              </a:ext>
            </a:extLst>
          </p:cNvPr>
          <p:cNvSpPr>
            <a:spLocks noGrp="1"/>
          </p:cNvSpPr>
          <p:nvPr>
            <p:ph idx="1"/>
          </p:nvPr>
        </p:nvSpPr>
        <p:spPr/>
        <p:txBody>
          <a:bodyPr/>
          <a:lstStyle/>
          <a:p>
            <a:r>
              <a:rPr lang="en-US" dirty="0"/>
              <a:t>In previous figure,</a:t>
            </a:r>
          </a:p>
          <a:p>
            <a:pPr lvl="1"/>
            <a:r>
              <a:rPr lang="en-US" dirty="0"/>
              <a:t>Hypervisors are installed on Physical Servers A, B, and C (1). </a:t>
            </a:r>
          </a:p>
          <a:p>
            <a:pPr lvl="1"/>
            <a:r>
              <a:rPr lang="en-US" dirty="0"/>
              <a:t>Virtual servers are created by the hypervisors (2). </a:t>
            </a:r>
          </a:p>
          <a:p>
            <a:pPr lvl="1"/>
            <a:r>
              <a:rPr lang="en-US" dirty="0"/>
              <a:t>A shared cloud storage device containing virtual server configuration files is positioned in a shared cloud storage device for access by all hypervisors (3). </a:t>
            </a:r>
          </a:p>
          <a:p>
            <a:pPr lvl="1"/>
            <a:r>
              <a:rPr lang="en-US" dirty="0"/>
              <a:t>The hypervisor cluster is enabled on the three physical server hosts via a central VIM (4).</a:t>
            </a:r>
          </a:p>
        </p:txBody>
      </p:sp>
      <p:sp>
        <p:nvSpPr>
          <p:cNvPr id="3" name="Title 2">
            <a:extLst>
              <a:ext uri="{FF2B5EF4-FFF2-40B4-BE49-F238E27FC236}">
                <a16:creationId xmlns:a16="http://schemas.microsoft.com/office/drawing/2014/main" id="{5F658BBF-2262-4CB1-A285-E58E905495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071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A9D612-2C7C-4E01-969D-5E704A97CDB1}"/>
              </a:ext>
            </a:extLst>
          </p:cNvPr>
          <p:cNvSpPr>
            <a:spLocks noGrp="1"/>
          </p:cNvSpPr>
          <p:nvPr>
            <p:ph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The physical servers exchange heartbeat messages with one another and the VIM according to a pre-defined schedule (5).</a:t>
            </a:r>
          </a:p>
        </p:txBody>
      </p:sp>
      <p:sp>
        <p:nvSpPr>
          <p:cNvPr id="3" name="Title 2">
            <a:extLst>
              <a:ext uri="{FF2B5EF4-FFF2-40B4-BE49-F238E27FC236}">
                <a16:creationId xmlns:a16="http://schemas.microsoft.com/office/drawing/2014/main" id="{5344B49A-46FC-4A3B-B1E7-5EFF50157520}"/>
              </a:ext>
            </a:extLst>
          </p:cNvPr>
          <p:cNvSpPr>
            <a:spLocks noGrp="1"/>
          </p:cNvSpPr>
          <p:nvPr>
            <p:ph type="title"/>
          </p:nvPr>
        </p:nvSpPr>
        <p:spPr/>
        <p:txBody>
          <a:bodyPr/>
          <a:lstStyle/>
          <a:p>
            <a:endParaRPr lang="en-US"/>
          </a:p>
        </p:txBody>
      </p:sp>
      <p:pic>
        <p:nvPicPr>
          <p:cNvPr id="4" name="Picture 3" descr="Image">
            <a:extLst>
              <a:ext uri="{FF2B5EF4-FFF2-40B4-BE49-F238E27FC236}">
                <a16:creationId xmlns:a16="http://schemas.microsoft.com/office/drawing/2014/main" id="{9F264D8B-1605-4D43-AC7F-9F0830A11EF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25053" y="365126"/>
            <a:ext cx="8053136" cy="4704180"/>
          </a:xfrm>
          <a:prstGeom prst="rect">
            <a:avLst/>
          </a:prstGeom>
          <a:noFill/>
          <a:ln>
            <a:noFill/>
          </a:ln>
        </p:spPr>
      </p:pic>
    </p:spTree>
    <p:extLst>
      <p:ext uri="{BB962C8B-B14F-4D97-AF65-F5344CB8AC3E}">
        <p14:creationId xmlns:p14="http://schemas.microsoft.com/office/powerpoint/2010/main" val="3296855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729436-5F14-4E32-9498-AE39FD2E3A32}"/>
              </a:ext>
            </a:extLst>
          </p:cNvPr>
          <p:cNvSpPr>
            <a:spLocks noGrp="1"/>
          </p:cNvSpPr>
          <p:nvPr>
            <p:ph idx="1"/>
          </p:nvPr>
        </p:nvSpPr>
        <p:spPr/>
        <p:txBody>
          <a:bodyPr>
            <a:normAutofit fontScale="92500" lnSpcReduction="20000"/>
          </a:bodyPr>
          <a:lstStyle/>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Physical Server B fails and becomes unavailable, jeopardizing Virtual Server C (6)</a:t>
            </a:r>
          </a:p>
          <a:p>
            <a:pPr algn="just"/>
            <a:r>
              <a:rPr lang="en-US" dirty="0"/>
              <a:t>The other physical servers and the VIM stop receiving heartbeat messages from Physical Server B (7)</a:t>
            </a:r>
          </a:p>
        </p:txBody>
      </p:sp>
      <p:sp>
        <p:nvSpPr>
          <p:cNvPr id="3" name="Title 2">
            <a:extLst>
              <a:ext uri="{FF2B5EF4-FFF2-40B4-BE49-F238E27FC236}">
                <a16:creationId xmlns:a16="http://schemas.microsoft.com/office/drawing/2014/main" id="{5C8294F8-6D08-42BC-B4FA-31B5882CE957}"/>
              </a:ext>
            </a:extLst>
          </p:cNvPr>
          <p:cNvSpPr>
            <a:spLocks noGrp="1"/>
          </p:cNvSpPr>
          <p:nvPr>
            <p:ph type="title"/>
          </p:nvPr>
        </p:nvSpPr>
        <p:spPr/>
        <p:txBody>
          <a:bodyPr/>
          <a:lstStyle/>
          <a:p>
            <a:endParaRPr lang="en-US"/>
          </a:p>
        </p:txBody>
      </p:sp>
      <p:pic>
        <p:nvPicPr>
          <p:cNvPr id="4" name="Picture 3" descr="Image">
            <a:extLst>
              <a:ext uri="{FF2B5EF4-FFF2-40B4-BE49-F238E27FC236}">
                <a16:creationId xmlns:a16="http://schemas.microsoft.com/office/drawing/2014/main" id="{4FDFA15C-34E0-4766-A57E-4F921EB8E33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26103" y="365125"/>
            <a:ext cx="7427497" cy="4206875"/>
          </a:xfrm>
          <a:prstGeom prst="rect">
            <a:avLst/>
          </a:prstGeom>
          <a:noFill/>
          <a:ln>
            <a:noFill/>
          </a:ln>
        </p:spPr>
      </p:pic>
    </p:spTree>
    <p:extLst>
      <p:ext uri="{BB962C8B-B14F-4D97-AF65-F5344CB8AC3E}">
        <p14:creationId xmlns:p14="http://schemas.microsoft.com/office/powerpoint/2010/main" val="92664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C4037C-4407-4AB7-BD70-0E5DC5F140D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035ED894-507A-47AA-BCD9-74FAC6B3056B}"/>
              </a:ext>
            </a:extLst>
          </p:cNvPr>
          <p:cNvSpPr>
            <a:spLocks noGrp="1"/>
          </p:cNvSpPr>
          <p:nvPr>
            <p:ph sz="half" idx="1"/>
          </p:nvPr>
        </p:nvSpPr>
        <p:spPr/>
        <p:txBody>
          <a:bodyPr>
            <a:normAutofit lnSpcReduction="10000"/>
          </a:bodyPr>
          <a:lstStyle/>
          <a:p>
            <a:pPr algn="just"/>
            <a:r>
              <a:rPr lang="en-US" dirty="0"/>
              <a:t>The VIM chooses Physical Server C as the new host to take ownership of Virtual Server C after assessing the available capacity of other hypervisors in the cluster (8). </a:t>
            </a:r>
          </a:p>
          <a:p>
            <a:pPr algn="just"/>
            <a:r>
              <a:rPr lang="en-US" dirty="0"/>
              <a:t>Virtual Server C is live-migrated to the hypervisor running on Physical Server C, where restarting may be necessary before normal operations can be resumed (9)</a:t>
            </a:r>
          </a:p>
        </p:txBody>
      </p:sp>
      <p:sp>
        <p:nvSpPr>
          <p:cNvPr id="7" name="Content Placeholder 6">
            <a:extLst>
              <a:ext uri="{FF2B5EF4-FFF2-40B4-BE49-F238E27FC236}">
                <a16:creationId xmlns:a16="http://schemas.microsoft.com/office/drawing/2014/main" id="{FDF1712E-BEBB-41AB-8B4E-35F341D104C3}"/>
              </a:ext>
            </a:extLst>
          </p:cNvPr>
          <p:cNvSpPr>
            <a:spLocks noGrp="1"/>
          </p:cNvSpPr>
          <p:nvPr>
            <p:ph sz="half" idx="2"/>
          </p:nvPr>
        </p:nvSpPr>
        <p:spPr/>
        <p:txBody>
          <a:bodyPr>
            <a:normAutofit lnSpcReduction="10000"/>
          </a:bodyPr>
          <a:lstStyle/>
          <a:p>
            <a:endParaRPr lang="en-US"/>
          </a:p>
        </p:txBody>
      </p:sp>
      <p:pic>
        <p:nvPicPr>
          <p:cNvPr id="4" name="Picture 3" descr="Image">
            <a:extLst>
              <a:ext uri="{FF2B5EF4-FFF2-40B4-BE49-F238E27FC236}">
                <a16:creationId xmlns:a16="http://schemas.microsoft.com/office/drawing/2014/main" id="{A68C362F-97D4-4BB3-91F3-B77AB930DD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7426"/>
            <a:ext cx="5469105" cy="5919537"/>
          </a:xfrm>
          <a:prstGeom prst="rect">
            <a:avLst/>
          </a:prstGeom>
          <a:noFill/>
          <a:ln>
            <a:noFill/>
          </a:ln>
        </p:spPr>
      </p:pic>
    </p:spTree>
    <p:extLst>
      <p:ext uri="{BB962C8B-B14F-4D97-AF65-F5344CB8AC3E}">
        <p14:creationId xmlns:p14="http://schemas.microsoft.com/office/powerpoint/2010/main" val="2500203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9625632-1AAD-4529-B687-7BC844D01338}"/>
              </a:ext>
            </a:extLst>
          </p:cNvPr>
          <p:cNvSpPr>
            <a:spLocks noGrp="1"/>
          </p:cNvSpPr>
          <p:nvPr>
            <p:ph idx="1"/>
          </p:nvPr>
        </p:nvSpPr>
        <p:spPr/>
        <p:txBody>
          <a:bodyPr/>
          <a:lstStyle/>
          <a:p>
            <a:pPr algn="just"/>
            <a:r>
              <a:rPr lang="en-US" dirty="0"/>
              <a:t>Keeping cross-server workloads evenly balanced between physical servers whose operation and management are isolated can be challenging</a:t>
            </a:r>
          </a:p>
          <a:p>
            <a:pPr algn="just"/>
            <a:r>
              <a:rPr lang="en-US" dirty="0"/>
              <a:t>A physical server can easily end up hosting more virtual servers or receive larger workloads than its neighboring physical servers</a:t>
            </a:r>
          </a:p>
          <a:p>
            <a:pPr algn="just"/>
            <a:r>
              <a:rPr lang="en-US" dirty="0"/>
              <a:t>Both physical server over and under-utilization can increase dramatically over time, leading to on-going performance challenges (for over-utilized servers) and constant waste (for the lost processing potential of under-utilized servers).</a:t>
            </a:r>
          </a:p>
        </p:txBody>
      </p:sp>
      <p:sp>
        <p:nvSpPr>
          <p:cNvPr id="2" name="Title 1">
            <a:extLst>
              <a:ext uri="{FF2B5EF4-FFF2-40B4-BE49-F238E27FC236}">
                <a16:creationId xmlns:a16="http://schemas.microsoft.com/office/drawing/2014/main" id="{FAC72B6D-28C7-421E-844D-2F9DA1EC09F3}"/>
              </a:ext>
            </a:extLst>
          </p:cNvPr>
          <p:cNvSpPr>
            <a:spLocks noGrp="1"/>
          </p:cNvSpPr>
          <p:nvPr>
            <p:ph type="title"/>
          </p:nvPr>
        </p:nvSpPr>
        <p:spPr/>
        <p:txBody>
          <a:bodyPr>
            <a:normAutofit/>
          </a:bodyPr>
          <a:lstStyle/>
          <a:p>
            <a:r>
              <a:rPr lang="en-US" dirty="0"/>
              <a:t>Load Balanced Virtual Server Instances Architecture</a:t>
            </a:r>
          </a:p>
        </p:txBody>
      </p:sp>
    </p:spTree>
    <p:extLst>
      <p:ext uri="{BB962C8B-B14F-4D97-AF65-F5344CB8AC3E}">
        <p14:creationId xmlns:p14="http://schemas.microsoft.com/office/powerpoint/2010/main" val="335505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7A82E7-0F7C-45B6-8B3F-871A5A81BBFE}"/>
              </a:ext>
            </a:extLst>
          </p:cNvPr>
          <p:cNvSpPr>
            <a:spLocks noGrp="1"/>
          </p:cNvSpPr>
          <p:nvPr>
            <p:ph idx="1"/>
          </p:nvPr>
        </p:nvSpPr>
        <p:spPr/>
        <p:txBody>
          <a:bodyPr/>
          <a:lstStyle/>
          <a:p>
            <a:r>
              <a:rPr lang="en-US" dirty="0"/>
              <a:t>Three physical servers have to host different quantities of virtual server instances, leading to both over-utilized and under-utilized servers</a:t>
            </a:r>
          </a:p>
        </p:txBody>
      </p:sp>
      <p:sp>
        <p:nvSpPr>
          <p:cNvPr id="3" name="Title 2">
            <a:extLst>
              <a:ext uri="{FF2B5EF4-FFF2-40B4-BE49-F238E27FC236}">
                <a16:creationId xmlns:a16="http://schemas.microsoft.com/office/drawing/2014/main" id="{6B69FBB5-9F98-4E22-9DDE-026192BA38AF}"/>
              </a:ext>
            </a:extLst>
          </p:cNvPr>
          <p:cNvSpPr>
            <a:spLocks noGrp="1"/>
          </p:cNvSpPr>
          <p:nvPr>
            <p:ph type="title"/>
          </p:nvPr>
        </p:nvSpPr>
        <p:spPr/>
        <p:txBody>
          <a:bodyPr/>
          <a:lstStyle/>
          <a:p>
            <a:r>
              <a:rPr lang="en-US" dirty="0"/>
              <a:t>Load Balanced Virtual Server Instances Architecture</a:t>
            </a:r>
          </a:p>
        </p:txBody>
      </p:sp>
      <p:pic>
        <p:nvPicPr>
          <p:cNvPr id="4" name="Picture 3">
            <a:extLst>
              <a:ext uri="{FF2B5EF4-FFF2-40B4-BE49-F238E27FC236}">
                <a16:creationId xmlns:a16="http://schemas.microsoft.com/office/drawing/2014/main" id="{C90F8F0B-AFF0-4B09-A9CD-7A7C76269467}"/>
              </a:ext>
            </a:extLst>
          </p:cNvPr>
          <p:cNvPicPr>
            <a:picLocks noChangeAspect="1"/>
          </p:cNvPicPr>
          <p:nvPr/>
        </p:nvPicPr>
        <p:blipFill>
          <a:blip r:embed="rId2"/>
          <a:stretch>
            <a:fillRect/>
          </a:stretch>
        </p:blipFill>
        <p:spPr>
          <a:xfrm>
            <a:off x="3046862" y="3097824"/>
            <a:ext cx="5198781" cy="3010960"/>
          </a:xfrm>
          <a:prstGeom prst="rect">
            <a:avLst/>
          </a:prstGeom>
        </p:spPr>
      </p:pic>
    </p:spTree>
    <p:extLst>
      <p:ext uri="{BB962C8B-B14F-4D97-AF65-F5344CB8AC3E}">
        <p14:creationId xmlns:p14="http://schemas.microsoft.com/office/powerpoint/2010/main" val="2552203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04A1A2-8BE6-4127-BADA-4EEBBCB6C660}"/>
              </a:ext>
            </a:extLst>
          </p:cNvPr>
          <p:cNvSpPr>
            <a:spLocks noGrp="1"/>
          </p:cNvSpPr>
          <p:nvPr>
            <p:ph idx="1"/>
          </p:nvPr>
        </p:nvSpPr>
        <p:spPr/>
        <p:txBody>
          <a:bodyPr/>
          <a:lstStyle/>
          <a:p>
            <a:pPr algn="just"/>
            <a:r>
              <a:rPr lang="en-US" dirty="0"/>
              <a:t>The load balanced virtual server instances architecture establishes a capacity watchdog system that dynamically calculates virtual server instances and associated workloads, before distributing the processing across available physical server hosts </a:t>
            </a:r>
          </a:p>
        </p:txBody>
      </p:sp>
      <p:sp>
        <p:nvSpPr>
          <p:cNvPr id="3" name="Title 2">
            <a:extLst>
              <a:ext uri="{FF2B5EF4-FFF2-40B4-BE49-F238E27FC236}">
                <a16:creationId xmlns:a16="http://schemas.microsoft.com/office/drawing/2014/main" id="{7E875168-FD34-42F1-A5B4-85C8564DAB45}"/>
              </a:ext>
            </a:extLst>
          </p:cNvPr>
          <p:cNvSpPr>
            <a:spLocks noGrp="1"/>
          </p:cNvSpPr>
          <p:nvPr>
            <p:ph type="title"/>
          </p:nvPr>
        </p:nvSpPr>
        <p:spPr/>
        <p:txBody>
          <a:bodyPr/>
          <a:lstStyle/>
          <a:p>
            <a:r>
              <a:rPr lang="en-US" dirty="0"/>
              <a:t>Load Balanced Virtual Server Instances Architecture</a:t>
            </a:r>
          </a:p>
        </p:txBody>
      </p:sp>
      <p:pic>
        <p:nvPicPr>
          <p:cNvPr id="4" name="Picture 3">
            <a:extLst>
              <a:ext uri="{FF2B5EF4-FFF2-40B4-BE49-F238E27FC236}">
                <a16:creationId xmlns:a16="http://schemas.microsoft.com/office/drawing/2014/main" id="{ADAC3503-A627-47D2-886B-08FA98502778}"/>
              </a:ext>
            </a:extLst>
          </p:cNvPr>
          <p:cNvPicPr>
            <a:picLocks noChangeAspect="1"/>
          </p:cNvPicPr>
          <p:nvPr/>
        </p:nvPicPr>
        <p:blipFill>
          <a:blip r:embed="rId2"/>
          <a:stretch>
            <a:fillRect/>
          </a:stretch>
        </p:blipFill>
        <p:spPr>
          <a:xfrm>
            <a:off x="3806289" y="3470918"/>
            <a:ext cx="4194412" cy="2840982"/>
          </a:xfrm>
          <a:prstGeom prst="rect">
            <a:avLst/>
          </a:prstGeom>
        </p:spPr>
      </p:pic>
    </p:spTree>
    <p:extLst>
      <p:ext uri="{BB962C8B-B14F-4D97-AF65-F5344CB8AC3E}">
        <p14:creationId xmlns:p14="http://schemas.microsoft.com/office/powerpoint/2010/main" val="4142829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E1CE2D-BEBF-4F55-92F8-C927E3CB0C0B}"/>
              </a:ext>
            </a:extLst>
          </p:cNvPr>
          <p:cNvSpPr>
            <a:spLocks noGrp="1"/>
          </p:cNvSpPr>
          <p:nvPr>
            <p:ph idx="1"/>
          </p:nvPr>
        </p:nvSpPr>
        <p:spPr/>
        <p:txBody>
          <a:bodyPr/>
          <a:lstStyle/>
          <a:p>
            <a:pPr algn="just"/>
            <a:r>
              <a:rPr lang="en-US" dirty="0"/>
              <a:t>The capacity watchdog system is comprised of a capacity watchdog cloud usage monitor, the live VM migration program, and a capacity planner. </a:t>
            </a:r>
          </a:p>
          <a:p>
            <a:pPr algn="just"/>
            <a:r>
              <a:rPr lang="en-US" dirty="0"/>
              <a:t>The capacity watchdog monitor tracks physical and virtual server usage and reports any significant fluctuations to the capacity planner, which is responsible for dynamically calculating physical server computing capacities against virtual server capacity requirements. </a:t>
            </a:r>
          </a:p>
          <a:p>
            <a:pPr algn="just"/>
            <a:r>
              <a:rPr lang="en-US" dirty="0"/>
              <a:t>If the capacity planner decides to move a virtual server to another host to distribute the workload, the live VM migration program is signaled to move the virtual server </a:t>
            </a:r>
          </a:p>
        </p:txBody>
      </p:sp>
      <p:sp>
        <p:nvSpPr>
          <p:cNvPr id="3" name="Title 2">
            <a:extLst>
              <a:ext uri="{FF2B5EF4-FFF2-40B4-BE49-F238E27FC236}">
                <a16:creationId xmlns:a16="http://schemas.microsoft.com/office/drawing/2014/main" id="{C174CDD7-C8A3-46C6-80B4-EE172EB20353}"/>
              </a:ext>
            </a:extLst>
          </p:cNvPr>
          <p:cNvSpPr>
            <a:spLocks noGrp="1"/>
          </p:cNvSpPr>
          <p:nvPr>
            <p:ph type="title"/>
          </p:nvPr>
        </p:nvSpPr>
        <p:spPr/>
        <p:txBody>
          <a:bodyPr/>
          <a:lstStyle/>
          <a:p>
            <a:r>
              <a:rPr lang="en-US" dirty="0"/>
              <a:t>Load Balanced Virtual Server Instances Architecture</a:t>
            </a:r>
          </a:p>
        </p:txBody>
      </p:sp>
    </p:spTree>
    <p:extLst>
      <p:ext uri="{BB962C8B-B14F-4D97-AF65-F5344CB8AC3E}">
        <p14:creationId xmlns:p14="http://schemas.microsoft.com/office/powerpoint/2010/main" val="8006754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C92B84-CC5F-4C41-B4E6-286DDBD78041}"/>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F94826BE-D41B-4EBA-8885-52712BDE0B1B}"/>
              </a:ext>
            </a:extLst>
          </p:cNvPr>
          <p:cNvSpPr>
            <a:spLocks noGrp="1"/>
          </p:cNvSpPr>
          <p:nvPr>
            <p:ph sz="half" idx="1"/>
          </p:nvPr>
        </p:nvSpPr>
        <p:spPr/>
        <p:txBody>
          <a:bodyPr>
            <a:normAutofit fontScale="92500" lnSpcReduction="20000"/>
          </a:bodyPr>
          <a:lstStyle/>
          <a:p>
            <a:pPr algn="just"/>
            <a:r>
              <a:rPr lang="en-US" dirty="0"/>
              <a:t>The hypervisor cluster architecture provides the foundation upon which the load-balanced virtual server architecture is built (1)</a:t>
            </a:r>
          </a:p>
          <a:p>
            <a:pPr algn="just"/>
            <a:r>
              <a:rPr lang="en-US" dirty="0"/>
              <a:t>Policies and thresholds are defined for the capacity watchdog monitor (2)</a:t>
            </a:r>
          </a:p>
          <a:p>
            <a:pPr algn="just"/>
            <a:r>
              <a:rPr lang="en-US" dirty="0"/>
              <a:t>which compares physical server capacities with virtual server processing (3) </a:t>
            </a:r>
          </a:p>
          <a:p>
            <a:pPr algn="just"/>
            <a:r>
              <a:rPr lang="en-US" dirty="0"/>
              <a:t>The capacity watchdog monitor reports an over-utilization to the VIM (4)</a:t>
            </a:r>
          </a:p>
        </p:txBody>
      </p:sp>
      <p:sp>
        <p:nvSpPr>
          <p:cNvPr id="7" name="Content Placeholder 6">
            <a:extLst>
              <a:ext uri="{FF2B5EF4-FFF2-40B4-BE49-F238E27FC236}">
                <a16:creationId xmlns:a16="http://schemas.microsoft.com/office/drawing/2014/main" id="{A02633F4-3D00-48F0-B625-61371DAD9F96}"/>
              </a:ext>
            </a:extLst>
          </p:cNvPr>
          <p:cNvSpPr>
            <a:spLocks noGrp="1"/>
          </p:cNvSpPr>
          <p:nvPr>
            <p:ph sz="half" idx="2"/>
          </p:nvPr>
        </p:nvSpPr>
        <p:spPr/>
        <p:txBody>
          <a:bodyPr>
            <a:normAutofit fontScale="92500" lnSpcReduction="20000"/>
          </a:bodyPr>
          <a:lstStyle/>
          <a:p>
            <a:endParaRPr lang="en-US"/>
          </a:p>
        </p:txBody>
      </p:sp>
      <p:pic>
        <p:nvPicPr>
          <p:cNvPr id="4" name="Picture 3">
            <a:extLst>
              <a:ext uri="{FF2B5EF4-FFF2-40B4-BE49-F238E27FC236}">
                <a16:creationId xmlns:a16="http://schemas.microsoft.com/office/drawing/2014/main" id="{B914AF7E-FE41-4850-A76D-7AFF952E1D52}"/>
              </a:ext>
            </a:extLst>
          </p:cNvPr>
          <p:cNvPicPr>
            <a:picLocks noChangeAspect="1"/>
          </p:cNvPicPr>
          <p:nvPr/>
        </p:nvPicPr>
        <p:blipFill>
          <a:blip r:embed="rId2"/>
          <a:stretch>
            <a:fillRect/>
          </a:stretch>
        </p:blipFill>
        <p:spPr>
          <a:xfrm>
            <a:off x="6172199" y="365125"/>
            <a:ext cx="5181601" cy="5811838"/>
          </a:xfrm>
          <a:prstGeom prst="rect">
            <a:avLst/>
          </a:prstGeom>
        </p:spPr>
      </p:pic>
    </p:spTree>
    <p:extLst>
      <p:ext uri="{BB962C8B-B14F-4D97-AF65-F5344CB8AC3E}">
        <p14:creationId xmlns:p14="http://schemas.microsoft.com/office/powerpoint/2010/main" val="3323838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BA6A-95EB-4531-A954-0FA6475C73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6F1575-4399-4DCA-B9BA-9DDD3A4C1180}"/>
              </a:ext>
            </a:extLst>
          </p:cNvPr>
          <p:cNvSpPr>
            <a:spLocks noGrp="1"/>
          </p:cNvSpPr>
          <p:nvPr>
            <p:ph sz="half" idx="1"/>
          </p:nvPr>
        </p:nvSpPr>
        <p:spPr/>
        <p:txBody>
          <a:bodyPr/>
          <a:lstStyle/>
          <a:p>
            <a:pPr algn="just"/>
            <a:r>
              <a:rPr lang="en-US" dirty="0"/>
              <a:t>The VIM signals the load balancer to redistribute the workload based on pre-defined thresholds (5)</a:t>
            </a:r>
          </a:p>
          <a:p>
            <a:pPr algn="just"/>
            <a:r>
              <a:rPr lang="en-US" dirty="0"/>
              <a:t>The load balancer initiates the live VM migration program to move the virtual servers (6)</a:t>
            </a:r>
          </a:p>
          <a:p>
            <a:pPr algn="just"/>
            <a:r>
              <a:rPr lang="en-US" dirty="0"/>
              <a:t>Live VM migration moves the selected virtual servers from one physical host to another (7)</a:t>
            </a:r>
          </a:p>
        </p:txBody>
      </p:sp>
      <p:sp>
        <p:nvSpPr>
          <p:cNvPr id="4" name="Content Placeholder 3">
            <a:extLst>
              <a:ext uri="{FF2B5EF4-FFF2-40B4-BE49-F238E27FC236}">
                <a16:creationId xmlns:a16="http://schemas.microsoft.com/office/drawing/2014/main" id="{F5CBEA9C-8335-495E-9CB8-21CDE4D5E669}"/>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13B9BED6-9CE2-4FC4-94EB-40123F1C461E}"/>
              </a:ext>
            </a:extLst>
          </p:cNvPr>
          <p:cNvPicPr>
            <a:picLocks noChangeAspect="1"/>
          </p:cNvPicPr>
          <p:nvPr/>
        </p:nvPicPr>
        <p:blipFill>
          <a:blip r:embed="rId2"/>
          <a:stretch>
            <a:fillRect/>
          </a:stretch>
        </p:blipFill>
        <p:spPr>
          <a:xfrm>
            <a:off x="6172200" y="365125"/>
            <a:ext cx="5181600" cy="5811838"/>
          </a:xfrm>
          <a:prstGeom prst="rect">
            <a:avLst/>
          </a:prstGeom>
        </p:spPr>
      </p:pic>
    </p:spTree>
    <p:extLst>
      <p:ext uri="{BB962C8B-B14F-4D97-AF65-F5344CB8AC3E}">
        <p14:creationId xmlns:p14="http://schemas.microsoft.com/office/powerpoint/2010/main" val="3844220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C41641-8BE5-4AAD-A64F-DD78E777AF8B}"/>
              </a:ext>
            </a:extLst>
          </p:cNvPr>
          <p:cNvSpPr>
            <a:spLocks noGrp="1"/>
          </p:cNvSpPr>
          <p:nvPr>
            <p:ph idx="1"/>
          </p:nvPr>
        </p:nvSpPr>
        <p:spPr/>
        <p:txBody>
          <a:bodyPr>
            <a:normAutofit fontScale="92500" lnSpcReduction="20000"/>
          </a:bodyPr>
          <a:lstStyle/>
          <a:p>
            <a:r>
              <a:rPr lang="en-US" dirty="0"/>
              <a:t>Hypervisor Clustering Architecture</a:t>
            </a:r>
          </a:p>
          <a:p>
            <a:r>
              <a:rPr lang="en-US" dirty="0"/>
              <a:t>Load Balanced Virtual Server Instances Architecture</a:t>
            </a:r>
          </a:p>
          <a:p>
            <a:r>
              <a:rPr lang="en-US" dirty="0"/>
              <a:t>Non-Disruptive Service Relocation Architecture</a:t>
            </a:r>
          </a:p>
          <a:p>
            <a:r>
              <a:rPr lang="en-US" dirty="0"/>
              <a:t>Zero Downtime Architecture</a:t>
            </a:r>
          </a:p>
          <a:p>
            <a:r>
              <a:rPr lang="en-US" dirty="0"/>
              <a:t>Cloud Balancing Architecture</a:t>
            </a:r>
          </a:p>
          <a:p>
            <a:r>
              <a:rPr lang="en-US" dirty="0"/>
              <a:t>Resource Reservation Architecture</a:t>
            </a:r>
          </a:p>
          <a:p>
            <a:r>
              <a:rPr lang="en-US" dirty="0"/>
              <a:t>Dynamic Failure Detection and Recovery Architecture</a:t>
            </a:r>
          </a:p>
          <a:p>
            <a:r>
              <a:rPr lang="en-US" dirty="0"/>
              <a:t>Bare-Metal Provisioning Architecture</a:t>
            </a:r>
          </a:p>
          <a:p>
            <a:r>
              <a:rPr lang="en-US" dirty="0"/>
              <a:t>Rapid Provisioning Architecture</a:t>
            </a:r>
          </a:p>
          <a:p>
            <a:r>
              <a:rPr lang="en-US" dirty="0"/>
              <a:t>Storage Workload Management Architecture</a:t>
            </a:r>
          </a:p>
          <a:p>
            <a:endParaRPr lang="en-US" dirty="0"/>
          </a:p>
        </p:txBody>
      </p:sp>
      <p:sp>
        <p:nvSpPr>
          <p:cNvPr id="3" name="Title 2">
            <a:extLst>
              <a:ext uri="{FF2B5EF4-FFF2-40B4-BE49-F238E27FC236}">
                <a16:creationId xmlns:a16="http://schemas.microsoft.com/office/drawing/2014/main" id="{07D279B6-2DE3-424B-882A-4E5073933843}"/>
              </a:ext>
            </a:extLst>
          </p:cNvPr>
          <p:cNvSpPr>
            <a:spLocks noGrp="1"/>
          </p:cNvSpPr>
          <p:nvPr>
            <p:ph type="title"/>
          </p:nvPr>
        </p:nvSpPr>
        <p:spPr/>
        <p:txBody>
          <a:bodyPr/>
          <a:lstStyle/>
          <a:p>
            <a:r>
              <a:rPr lang="en-US" dirty="0"/>
              <a:t>Advanced Cloud Architectures</a:t>
            </a:r>
          </a:p>
        </p:txBody>
      </p:sp>
    </p:spTree>
    <p:extLst>
      <p:ext uri="{BB962C8B-B14F-4D97-AF65-F5344CB8AC3E}">
        <p14:creationId xmlns:p14="http://schemas.microsoft.com/office/powerpoint/2010/main" val="306417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EF86-AC4D-4AEE-A2B4-3C71125B2F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813339-96FA-4BE5-9773-75C14E9A4FB5}"/>
              </a:ext>
            </a:extLst>
          </p:cNvPr>
          <p:cNvSpPr>
            <a:spLocks noGrp="1"/>
          </p:cNvSpPr>
          <p:nvPr>
            <p:ph sz="half" idx="1"/>
          </p:nvPr>
        </p:nvSpPr>
        <p:spPr/>
        <p:txBody>
          <a:bodyPr/>
          <a:lstStyle/>
          <a:p>
            <a:pPr algn="just"/>
            <a:r>
              <a:rPr lang="en-US" dirty="0"/>
              <a:t>The workload is balanced across the physical servers in the cluster (8)</a:t>
            </a:r>
          </a:p>
          <a:p>
            <a:pPr algn="just"/>
            <a:r>
              <a:rPr lang="en-US" dirty="0"/>
              <a:t>The capacity watchdog continues to monitor the workload and resource consumption (9)</a:t>
            </a:r>
          </a:p>
        </p:txBody>
      </p:sp>
      <p:sp>
        <p:nvSpPr>
          <p:cNvPr id="4" name="Content Placeholder 3">
            <a:extLst>
              <a:ext uri="{FF2B5EF4-FFF2-40B4-BE49-F238E27FC236}">
                <a16:creationId xmlns:a16="http://schemas.microsoft.com/office/drawing/2014/main" id="{D812A66A-37E8-488C-A096-3F632C13A93E}"/>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A3768304-F29C-448C-ACA4-61B443CBD908}"/>
              </a:ext>
            </a:extLst>
          </p:cNvPr>
          <p:cNvPicPr>
            <a:picLocks noChangeAspect="1"/>
          </p:cNvPicPr>
          <p:nvPr/>
        </p:nvPicPr>
        <p:blipFill>
          <a:blip r:embed="rId2"/>
          <a:stretch>
            <a:fillRect/>
          </a:stretch>
        </p:blipFill>
        <p:spPr>
          <a:xfrm>
            <a:off x="6172200" y="365125"/>
            <a:ext cx="5181600" cy="5811837"/>
          </a:xfrm>
          <a:prstGeom prst="rect">
            <a:avLst/>
          </a:prstGeom>
        </p:spPr>
      </p:pic>
    </p:spTree>
    <p:extLst>
      <p:ext uri="{BB962C8B-B14F-4D97-AF65-F5344CB8AC3E}">
        <p14:creationId xmlns:p14="http://schemas.microsoft.com/office/powerpoint/2010/main" val="362217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156620A-E72C-42EA-ADC6-0ACC5598E708}"/>
              </a:ext>
            </a:extLst>
          </p:cNvPr>
          <p:cNvSpPr>
            <a:spLocks noGrp="1"/>
          </p:cNvSpPr>
          <p:nvPr>
            <p:ph idx="1"/>
          </p:nvPr>
        </p:nvSpPr>
        <p:spPr/>
        <p:txBody>
          <a:bodyPr/>
          <a:lstStyle/>
          <a:p>
            <a:pPr algn="just"/>
            <a:r>
              <a:rPr lang="en-US" dirty="0"/>
              <a:t>A cloud service can become unavailable for a number of reasons, such as:</a:t>
            </a:r>
          </a:p>
          <a:p>
            <a:pPr lvl="1" algn="just"/>
            <a:r>
              <a:rPr lang="en-US" dirty="0"/>
              <a:t>runtime usage demands that exceed its processing capacity</a:t>
            </a:r>
          </a:p>
          <a:p>
            <a:pPr lvl="1" algn="just"/>
            <a:r>
              <a:rPr lang="en-US" dirty="0"/>
              <a:t>a maintenance update that mandates a temporary outage</a:t>
            </a:r>
          </a:p>
          <a:p>
            <a:pPr lvl="1" algn="just"/>
            <a:r>
              <a:rPr lang="en-US" dirty="0"/>
              <a:t>permanent migration to a new physical server host</a:t>
            </a:r>
          </a:p>
          <a:p>
            <a:pPr algn="just"/>
            <a:r>
              <a:rPr lang="en-US" dirty="0"/>
              <a:t>Cloud service consumer requests are usually rejected if a cloud service becomes unavailable, which can potentially result in exception conditions</a:t>
            </a:r>
          </a:p>
          <a:p>
            <a:pPr algn="just"/>
            <a:r>
              <a:rPr lang="en-US" dirty="0"/>
              <a:t>Rendering the cloud service temporarily unavailable to cloud consumers is not preferred even if the outage is planned</a:t>
            </a:r>
          </a:p>
          <a:p>
            <a:pPr algn="just"/>
            <a:endParaRPr lang="en-US" dirty="0"/>
          </a:p>
        </p:txBody>
      </p:sp>
      <p:sp>
        <p:nvSpPr>
          <p:cNvPr id="2" name="Title 1">
            <a:extLst>
              <a:ext uri="{FF2B5EF4-FFF2-40B4-BE49-F238E27FC236}">
                <a16:creationId xmlns:a16="http://schemas.microsoft.com/office/drawing/2014/main" id="{FABD5CC4-2CB4-44F1-8651-0D8AD990C0DA}"/>
              </a:ext>
            </a:extLst>
          </p:cNvPr>
          <p:cNvSpPr>
            <a:spLocks noGrp="1"/>
          </p:cNvSpPr>
          <p:nvPr>
            <p:ph type="title"/>
          </p:nvPr>
        </p:nvSpPr>
        <p:spPr/>
        <p:txBody>
          <a:bodyPr>
            <a:normAutofit/>
          </a:bodyPr>
          <a:lstStyle/>
          <a:p>
            <a:r>
              <a:rPr lang="en-US" dirty="0"/>
              <a:t>Non-Disruptive Service Relocation Architecture</a:t>
            </a:r>
          </a:p>
        </p:txBody>
      </p:sp>
    </p:spTree>
    <p:extLst>
      <p:ext uri="{BB962C8B-B14F-4D97-AF65-F5344CB8AC3E}">
        <p14:creationId xmlns:p14="http://schemas.microsoft.com/office/powerpoint/2010/main" val="2398260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0F8854-084B-47C2-BE30-140D66C192F9}"/>
              </a:ext>
            </a:extLst>
          </p:cNvPr>
          <p:cNvSpPr>
            <a:spLocks noGrp="1"/>
          </p:cNvSpPr>
          <p:nvPr>
            <p:ph idx="1"/>
          </p:nvPr>
        </p:nvSpPr>
        <p:spPr/>
        <p:txBody>
          <a:bodyPr>
            <a:normAutofit fontScale="92500" lnSpcReduction="20000"/>
          </a:bodyPr>
          <a:lstStyle/>
          <a:p>
            <a:pPr algn="just"/>
            <a:r>
              <a:rPr lang="en-US" dirty="0"/>
              <a:t>The non-disruptive service relocation architecture establishes a system by which a predefined event triggers the duplication or migration of a cloud service implementation at runtime, thereby avoiding any disruption.</a:t>
            </a:r>
          </a:p>
          <a:p>
            <a:pPr algn="just"/>
            <a:r>
              <a:rPr lang="en-US" dirty="0"/>
              <a:t>Instead of scaling cloud services in or out with redundant implementations, cloud service activity can be temporarily diverted to another hosting environment at runtime by adding a duplicate implementation onto a new host.</a:t>
            </a:r>
          </a:p>
          <a:p>
            <a:pPr algn="just"/>
            <a:r>
              <a:rPr lang="en-US" dirty="0"/>
              <a:t>Similarly, cloud service consumer requests can be temporarily redirected to a duplicate implementation when the original implementation needs to undergo a maintenance outage</a:t>
            </a:r>
          </a:p>
          <a:p>
            <a:pPr algn="just"/>
            <a:r>
              <a:rPr lang="en-US" dirty="0"/>
              <a:t>The relocation of the cloud service implementation and any cloud service activity can also be permanent to accommodate cloud service migrations to new physical server hosts</a:t>
            </a:r>
          </a:p>
        </p:txBody>
      </p:sp>
      <p:sp>
        <p:nvSpPr>
          <p:cNvPr id="3" name="Title 2">
            <a:extLst>
              <a:ext uri="{FF2B5EF4-FFF2-40B4-BE49-F238E27FC236}">
                <a16:creationId xmlns:a16="http://schemas.microsoft.com/office/drawing/2014/main" id="{5523D182-94F4-4234-89E1-D263B201D670}"/>
              </a:ext>
            </a:extLst>
          </p:cNvPr>
          <p:cNvSpPr>
            <a:spLocks noGrp="1"/>
          </p:cNvSpPr>
          <p:nvPr>
            <p:ph type="title"/>
          </p:nvPr>
        </p:nvSpPr>
        <p:spPr/>
        <p:txBody>
          <a:bodyPr/>
          <a:lstStyle/>
          <a:p>
            <a:r>
              <a:rPr lang="en-US" dirty="0"/>
              <a:t>Non-Disruptive Service Relocation Architecture</a:t>
            </a:r>
          </a:p>
        </p:txBody>
      </p:sp>
    </p:spTree>
    <p:extLst>
      <p:ext uri="{BB962C8B-B14F-4D97-AF65-F5344CB8AC3E}">
        <p14:creationId xmlns:p14="http://schemas.microsoft.com/office/powerpoint/2010/main" val="166202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BA29AC-098F-4E04-9D8C-ACA23F555786}"/>
              </a:ext>
            </a:extLst>
          </p:cNvPr>
          <p:cNvSpPr>
            <a:spLocks noGrp="1"/>
          </p:cNvSpPr>
          <p:nvPr>
            <p:ph idx="1"/>
          </p:nvPr>
        </p:nvSpPr>
        <p:spPr/>
        <p:txBody>
          <a:bodyPr>
            <a:normAutofit fontScale="92500" lnSpcReduction="10000"/>
          </a:bodyPr>
          <a:lstStyle/>
          <a:p>
            <a:pPr algn="just"/>
            <a:r>
              <a:rPr lang="en-US" dirty="0"/>
              <a:t>A key aspect of the underlying architecture is that the new cloud service implementation is guaranteed to be successfully receiving and responding to cloud service consumer requests before the original cloud service implementation is deactivated or removed</a:t>
            </a:r>
          </a:p>
          <a:p>
            <a:pPr algn="just"/>
            <a:r>
              <a:rPr lang="en-US" dirty="0"/>
              <a:t>A common approach is for live VM migration to move the entire virtual server instance that is hosting the cloud service</a:t>
            </a:r>
          </a:p>
          <a:p>
            <a:pPr algn="just"/>
            <a:r>
              <a:rPr lang="en-US" dirty="0"/>
              <a:t>The automated scaling listener and/or load balancer mechanisms can be used to trigger a temporary redirection of cloud service consumer requests, in response to scaling and workload distribution requirements</a:t>
            </a:r>
          </a:p>
          <a:p>
            <a:pPr algn="just"/>
            <a:r>
              <a:rPr lang="en-US" dirty="0"/>
              <a:t>Either mechanism can contact the VIM to initiate the live VM migration process</a:t>
            </a:r>
          </a:p>
        </p:txBody>
      </p:sp>
      <p:sp>
        <p:nvSpPr>
          <p:cNvPr id="3" name="Title 2">
            <a:extLst>
              <a:ext uri="{FF2B5EF4-FFF2-40B4-BE49-F238E27FC236}">
                <a16:creationId xmlns:a16="http://schemas.microsoft.com/office/drawing/2014/main" id="{A2E8F3DC-9A8D-4351-B952-32BB987D920D}"/>
              </a:ext>
            </a:extLst>
          </p:cNvPr>
          <p:cNvSpPr>
            <a:spLocks noGrp="1"/>
          </p:cNvSpPr>
          <p:nvPr>
            <p:ph type="title"/>
          </p:nvPr>
        </p:nvSpPr>
        <p:spPr/>
        <p:txBody>
          <a:bodyPr/>
          <a:lstStyle/>
          <a:p>
            <a:r>
              <a:rPr lang="en-US" dirty="0"/>
              <a:t>Non-Disruptive Service Relocation Architecture</a:t>
            </a:r>
          </a:p>
        </p:txBody>
      </p:sp>
    </p:spTree>
    <p:extLst>
      <p:ext uri="{BB962C8B-B14F-4D97-AF65-F5344CB8AC3E}">
        <p14:creationId xmlns:p14="http://schemas.microsoft.com/office/powerpoint/2010/main" val="605442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46329-EED7-4EF3-81BC-4FDC0EDE5203}"/>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7B36EB0D-A1C0-421A-9211-434C2AED009C}"/>
              </a:ext>
            </a:extLst>
          </p:cNvPr>
          <p:cNvSpPr>
            <a:spLocks noGrp="1"/>
          </p:cNvSpPr>
          <p:nvPr>
            <p:ph sz="half" idx="1"/>
          </p:nvPr>
        </p:nvSpPr>
        <p:spPr/>
        <p:txBody>
          <a:bodyPr>
            <a:normAutofit fontScale="92500" lnSpcReduction="20000"/>
          </a:bodyPr>
          <a:lstStyle/>
          <a:p>
            <a:pPr algn="just"/>
            <a:r>
              <a:rPr lang="en-US" dirty="0"/>
              <a:t>The automated scaling listener monitors the workload for a cloud service (1)</a:t>
            </a:r>
          </a:p>
          <a:p>
            <a:pPr algn="just"/>
            <a:r>
              <a:rPr lang="en-US" dirty="0"/>
              <a:t>The cloud service’s predefined threshold is reached as the workload increases (2), </a:t>
            </a:r>
          </a:p>
          <a:p>
            <a:pPr algn="just"/>
            <a:r>
              <a:rPr lang="en-US" dirty="0"/>
              <a:t>causing the automated scaling listener to signal the VIM to initiate relocation (3)</a:t>
            </a:r>
          </a:p>
          <a:p>
            <a:pPr algn="just"/>
            <a:r>
              <a:rPr lang="en-US" dirty="0"/>
              <a:t>The VIM uses the live VM migration program to instruct both the origin and destination hypervisors to carry out runtime relocation (4)</a:t>
            </a:r>
          </a:p>
        </p:txBody>
      </p:sp>
      <p:sp>
        <p:nvSpPr>
          <p:cNvPr id="6" name="Content Placeholder 5">
            <a:extLst>
              <a:ext uri="{FF2B5EF4-FFF2-40B4-BE49-F238E27FC236}">
                <a16:creationId xmlns:a16="http://schemas.microsoft.com/office/drawing/2014/main" id="{09CF0D08-79A3-4DE1-BADC-05EA0C52F336}"/>
              </a:ext>
            </a:extLst>
          </p:cNvPr>
          <p:cNvSpPr>
            <a:spLocks noGrp="1"/>
          </p:cNvSpPr>
          <p:nvPr>
            <p:ph sz="half" idx="2"/>
          </p:nvPr>
        </p:nvSpPr>
        <p:spPr/>
        <p:txBody>
          <a:bodyPr>
            <a:normAutofit fontScale="92500" lnSpcReduction="20000"/>
          </a:bodyPr>
          <a:lstStyle/>
          <a:p>
            <a:endParaRPr lang="en-US"/>
          </a:p>
        </p:txBody>
      </p:sp>
      <p:pic>
        <p:nvPicPr>
          <p:cNvPr id="7" name="Picture 6">
            <a:extLst>
              <a:ext uri="{FF2B5EF4-FFF2-40B4-BE49-F238E27FC236}">
                <a16:creationId xmlns:a16="http://schemas.microsoft.com/office/drawing/2014/main" id="{E58F14A6-7B65-4AA5-8552-1D426CE016A7}"/>
              </a:ext>
            </a:extLst>
          </p:cNvPr>
          <p:cNvPicPr>
            <a:picLocks noChangeAspect="1"/>
          </p:cNvPicPr>
          <p:nvPr/>
        </p:nvPicPr>
        <p:blipFill>
          <a:blip r:embed="rId2"/>
          <a:stretch>
            <a:fillRect/>
          </a:stretch>
        </p:blipFill>
        <p:spPr>
          <a:xfrm>
            <a:off x="6120063" y="42378"/>
            <a:ext cx="5718544" cy="6773243"/>
          </a:xfrm>
          <a:prstGeom prst="rect">
            <a:avLst/>
          </a:prstGeom>
        </p:spPr>
      </p:pic>
    </p:spTree>
    <p:extLst>
      <p:ext uri="{BB962C8B-B14F-4D97-AF65-F5344CB8AC3E}">
        <p14:creationId xmlns:p14="http://schemas.microsoft.com/office/powerpoint/2010/main" val="2541877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FC89-FA13-451C-96FC-3B98796470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D22F75-CE33-4F8B-A00C-0140CE37452D}"/>
              </a:ext>
            </a:extLst>
          </p:cNvPr>
          <p:cNvSpPr>
            <a:spLocks noGrp="1"/>
          </p:cNvSpPr>
          <p:nvPr>
            <p:ph sz="half" idx="1"/>
          </p:nvPr>
        </p:nvSpPr>
        <p:spPr/>
        <p:txBody>
          <a:bodyPr/>
          <a:lstStyle/>
          <a:p>
            <a:pPr algn="just"/>
            <a:r>
              <a:rPr lang="en-US" dirty="0"/>
              <a:t>A second copy of the virtual server and its hosted cloud service are created via the destination hypervisor on Physical Server B (5)</a:t>
            </a:r>
          </a:p>
        </p:txBody>
      </p:sp>
      <p:sp>
        <p:nvSpPr>
          <p:cNvPr id="4" name="Content Placeholder 3">
            <a:extLst>
              <a:ext uri="{FF2B5EF4-FFF2-40B4-BE49-F238E27FC236}">
                <a16:creationId xmlns:a16="http://schemas.microsoft.com/office/drawing/2014/main" id="{B13FCE86-540C-490D-B979-95430A0469CC}"/>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69BDB2E9-6E36-40A5-92A0-280063A828E6}"/>
              </a:ext>
            </a:extLst>
          </p:cNvPr>
          <p:cNvPicPr>
            <a:picLocks noChangeAspect="1"/>
          </p:cNvPicPr>
          <p:nvPr/>
        </p:nvPicPr>
        <p:blipFill>
          <a:blip r:embed="rId2"/>
          <a:stretch>
            <a:fillRect/>
          </a:stretch>
        </p:blipFill>
        <p:spPr>
          <a:xfrm>
            <a:off x="6172200" y="0"/>
            <a:ext cx="5360670" cy="6858000"/>
          </a:xfrm>
          <a:prstGeom prst="rect">
            <a:avLst/>
          </a:prstGeom>
        </p:spPr>
      </p:pic>
    </p:spTree>
    <p:extLst>
      <p:ext uri="{BB962C8B-B14F-4D97-AF65-F5344CB8AC3E}">
        <p14:creationId xmlns:p14="http://schemas.microsoft.com/office/powerpoint/2010/main" val="426463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36F1-1203-4528-B642-0587220E38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69C8D0-46EB-423A-9107-0B280AD09E60}"/>
              </a:ext>
            </a:extLst>
          </p:cNvPr>
          <p:cNvSpPr>
            <a:spLocks noGrp="1"/>
          </p:cNvSpPr>
          <p:nvPr>
            <p:ph sz="half" idx="1"/>
          </p:nvPr>
        </p:nvSpPr>
        <p:spPr/>
        <p:txBody>
          <a:bodyPr>
            <a:normAutofit fontScale="92500" lnSpcReduction="10000"/>
          </a:bodyPr>
          <a:lstStyle/>
          <a:p>
            <a:pPr algn="just"/>
            <a:r>
              <a:rPr lang="en-US" dirty="0"/>
              <a:t>The state of both virtual server instances is synchronized (6)</a:t>
            </a:r>
          </a:p>
          <a:p>
            <a:pPr algn="just"/>
            <a:r>
              <a:rPr lang="en-US" dirty="0"/>
              <a:t>The first virtual server instance is removed from Physical Server A after cloud service consumer requests are confirmed to be successfully exchanged with the cloud service on Physical Server B (7)</a:t>
            </a:r>
          </a:p>
          <a:p>
            <a:pPr algn="just"/>
            <a:r>
              <a:rPr lang="en-US" dirty="0"/>
              <a:t>Cloud service consumer requests are now only sent to the cloud service on Physical Server B (8)</a:t>
            </a:r>
          </a:p>
        </p:txBody>
      </p:sp>
      <p:sp>
        <p:nvSpPr>
          <p:cNvPr id="4" name="Content Placeholder 3">
            <a:extLst>
              <a:ext uri="{FF2B5EF4-FFF2-40B4-BE49-F238E27FC236}">
                <a16:creationId xmlns:a16="http://schemas.microsoft.com/office/drawing/2014/main" id="{7EE8C394-3C90-4C9B-AA01-B1B225960901}"/>
              </a:ext>
            </a:extLst>
          </p:cNvPr>
          <p:cNvSpPr>
            <a:spLocks noGrp="1"/>
          </p:cNvSpPr>
          <p:nvPr>
            <p:ph sz="half" idx="2"/>
          </p:nvPr>
        </p:nvSpPr>
        <p:spPr/>
        <p:txBody>
          <a:bodyPr>
            <a:normAutofit fontScale="92500" lnSpcReduction="10000"/>
          </a:bodyPr>
          <a:lstStyle/>
          <a:p>
            <a:endParaRPr lang="en-US"/>
          </a:p>
        </p:txBody>
      </p:sp>
      <p:pic>
        <p:nvPicPr>
          <p:cNvPr id="5" name="Picture 4">
            <a:extLst>
              <a:ext uri="{FF2B5EF4-FFF2-40B4-BE49-F238E27FC236}">
                <a16:creationId xmlns:a16="http://schemas.microsoft.com/office/drawing/2014/main" id="{440AA152-7C50-49C6-B1BC-CB0097D817CE}"/>
              </a:ext>
            </a:extLst>
          </p:cNvPr>
          <p:cNvPicPr>
            <a:picLocks noChangeAspect="1"/>
          </p:cNvPicPr>
          <p:nvPr/>
        </p:nvPicPr>
        <p:blipFill>
          <a:blip r:embed="rId2"/>
          <a:stretch>
            <a:fillRect/>
          </a:stretch>
        </p:blipFill>
        <p:spPr>
          <a:xfrm>
            <a:off x="6156158" y="161261"/>
            <a:ext cx="5718544" cy="6535478"/>
          </a:xfrm>
          <a:prstGeom prst="rect">
            <a:avLst/>
          </a:prstGeom>
        </p:spPr>
      </p:pic>
    </p:spTree>
    <p:extLst>
      <p:ext uri="{BB962C8B-B14F-4D97-AF65-F5344CB8AC3E}">
        <p14:creationId xmlns:p14="http://schemas.microsoft.com/office/powerpoint/2010/main" val="3430418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C9578EC-B8A1-4446-98CF-441C2D5FF2D7}"/>
              </a:ext>
            </a:extLst>
          </p:cNvPr>
          <p:cNvSpPr>
            <a:spLocks noGrp="1"/>
          </p:cNvSpPr>
          <p:nvPr>
            <p:ph idx="1"/>
          </p:nvPr>
        </p:nvSpPr>
        <p:spPr/>
        <p:txBody>
          <a:bodyPr>
            <a:normAutofit lnSpcReduction="10000"/>
          </a:bodyPr>
          <a:lstStyle/>
          <a:p>
            <a:pPr algn="just"/>
            <a:r>
              <a:rPr lang="en-US" dirty="0"/>
              <a:t>Virtual server migration can occur in one of the following two ways, depending on the location of the virtual server’s disks and configuration:</a:t>
            </a:r>
          </a:p>
          <a:p>
            <a:pPr lvl="1" algn="just"/>
            <a:r>
              <a:rPr lang="en-US" dirty="0"/>
              <a:t>A copy of the virtual server disks is created on the destination host, if the virtual server disks are stored on a local storage device or non-shared remote storage devices attached to the source host. After the copy has been created, both virtual server instances are synchronized and virtual server files are removed from the origin host.</a:t>
            </a:r>
          </a:p>
          <a:p>
            <a:pPr lvl="1" algn="just"/>
            <a:r>
              <a:rPr lang="en-US" dirty="0"/>
              <a:t>Copying the virtual server disks is unnecessary if the virtual server’s files are stored on a remote storage device that is shared between origin and destination hosts. Ownership of the virtual server is simply transferred from the origin to the destination physical server host, and the virtual server’s state is automatically synchronized.</a:t>
            </a:r>
          </a:p>
          <a:p>
            <a:pPr algn="just"/>
            <a:endParaRPr lang="en-US" dirty="0"/>
          </a:p>
        </p:txBody>
      </p:sp>
      <p:sp>
        <p:nvSpPr>
          <p:cNvPr id="5" name="Title 4">
            <a:extLst>
              <a:ext uri="{FF2B5EF4-FFF2-40B4-BE49-F238E27FC236}">
                <a16:creationId xmlns:a16="http://schemas.microsoft.com/office/drawing/2014/main" id="{26D931F2-89E3-42B1-A891-A45FBA14B953}"/>
              </a:ext>
            </a:extLst>
          </p:cNvPr>
          <p:cNvSpPr>
            <a:spLocks noGrp="1"/>
          </p:cNvSpPr>
          <p:nvPr>
            <p:ph type="title"/>
          </p:nvPr>
        </p:nvSpPr>
        <p:spPr/>
        <p:txBody>
          <a:bodyPr/>
          <a:lstStyle/>
          <a:p>
            <a:r>
              <a:rPr lang="en-US" dirty="0"/>
              <a:t>Non-Disruptive Service Relocation Architecture</a:t>
            </a:r>
          </a:p>
        </p:txBody>
      </p:sp>
    </p:spTree>
    <p:extLst>
      <p:ext uri="{BB962C8B-B14F-4D97-AF65-F5344CB8AC3E}">
        <p14:creationId xmlns:p14="http://schemas.microsoft.com/office/powerpoint/2010/main" val="18465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7EB5B7-587E-4706-9B07-606DCAD42FB8}"/>
              </a:ext>
            </a:extLst>
          </p:cNvPr>
          <p:cNvSpPr>
            <a:spLocks noGrp="1"/>
          </p:cNvSpPr>
          <p:nvPr>
            <p:ph idx="1"/>
          </p:nvPr>
        </p:nvSpPr>
        <p:spPr/>
        <p:txBody>
          <a:bodyPr/>
          <a:lstStyle/>
          <a:p>
            <a:pPr algn="just"/>
            <a:r>
              <a:rPr lang="en-US" dirty="0"/>
              <a:t>A physical server naturally acts as a single point of failure for the virtual servers it hosts</a:t>
            </a:r>
          </a:p>
          <a:p>
            <a:pPr algn="just"/>
            <a:r>
              <a:rPr lang="en-US" dirty="0"/>
              <a:t>As a result, when the physical server fails or is compromised, the availability of any (or all) hosted virtual servers can be affected</a:t>
            </a:r>
          </a:p>
          <a:p>
            <a:pPr algn="just"/>
            <a:r>
              <a:rPr lang="en-US" dirty="0"/>
              <a:t>This makes the issuance of zero downtime guarantees by a cloud provider to cloud consumers challenging</a:t>
            </a:r>
          </a:p>
          <a:p>
            <a:pPr algn="just"/>
            <a:r>
              <a:rPr lang="en-US" dirty="0"/>
              <a:t>The </a:t>
            </a:r>
            <a:r>
              <a:rPr lang="en-US" i="1" dirty="0"/>
              <a:t>zero downtime architecture</a:t>
            </a:r>
            <a:r>
              <a:rPr lang="en-US" dirty="0"/>
              <a:t> establishes a sophisticated failover system that allows virtual servers to be dynamically moved to different physical server hosts, in the event that their original physical server host fails </a:t>
            </a:r>
          </a:p>
        </p:txBody>
      </p:sp>
      <p:sp>
        <p:nvSpPr>
          <p:cNvPr id="3" name="Title 2">
            <a:extLst>
              <a:ext uri="{FF2B5EF4-FFF2-40B4-BE49-F238E27FC236}">
                <a16:creationId xmlns:a16="http://schemas.microsoft.com/office/drawing/2014/main" id="{82C5E1CA-90CF-433F-8A75-A01B06ED66DD}"/>
              </a:ext>
            </a:extLst>
          </p:cNvPr>
          <p:cNvSpPr>
            <a:spLocks noGrp="1"/>
          </p:cNvSpPr>
          <p:nvPr>
            <p:ph type="title"/>
          </p:nvPr>
        </p:nvSpPr>
        <p:spPr/>
        <p:txBody>
          <a:bodyPr/>
          <a:lstStyle/>
          <a:p>
            <a:r>
              <a:rPr lang="en-US" dirty="0"/>
              <a:t>Zero Downtime Architecture</a:t>
            </a:r>
          </a:p>
        </p:txBody>
      </p:sp>
    </p:spTree>
    <p:extLst>
      <p:ext uri="{BB962C8B-B14F-4D97-AF65-F5344CB8AC3E}">
        <p14:creationId xmlns:p14="http://schemas.microsoft.com/office/powerpoint/2010/main" val="155094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09B688-73FF-4A5F-9258-B072B6826B6C}"/>
              </a:ext>
            </a:extLst>
          </p:cNvPr>
          <p:cNvSpPr>
            <a:spLocks noGrp="1"/>
          </p:cNvSpPr>
          <p:nvPr>
            <p:ph type="title"/>
          </p:nvPr>
        </p:nvSpPr>
        <p:spPr/>
        <p:txBody>
          <a:bodyPr/>
          <a:lstStyle/>
          <a:p>
            <a:r>
              <a:rPr lang="en-US" dirty="0"/>
              <a:t>Zero Downtime Architecture</a:t>
            </a:r>
          </a:p>
        </p:txBody>
      </p:sp>
      <p:sp>
        <p:nvSpPr>
          <p:cNvPr id="5" name="Content Placeholder 4">
            <a:extLst>
              <a:ext uri="{FF2B5EF4-FFF2-40B4-BE49-F238E27FC236}">
                <a16:creationId xmlns:a16="http://schemas.microsoft.com/office/drawing/2014/main" id="{EA68F7E1-1C32-4013-84D1-0A75078A88DC}"/>
              </a:ext>
            </a:extLst>
          </p:cNvPr>
          <p:cNvSpPr>
            <a:spLocks noGrp="1"/>
          </p:cNvSpPr>
          <p:nvPr>
            <p:ph sz="half" idx="1"/>
          </p:nvPr>
        </p:nvSpPr>
        <p:spPr/>
        <p:txBody>
          <a:bodyPr/>
          <a:lstStyle/>
          <a:p>
            <a:pPr algn="just"/>
            <a:r>
              <a:rPr lang="en-US" dirty="0"/>
              <a:t>Physical Server A fails triggering the live VM migration program to dynamically move Virtual Server A to Physical Server B</a:t>
            </a:r>
          </a:p>
        </p:txBody>
      </p:sp>
      <p:sp>
        <p:nvSpPr>
          <p:cNvPr id="6" name="Content Placeholder 5">
            <a:extLst>
              <a:ext uri="{FF2B5EF4-FFF2-40B4-BE49-F238E27FC236}">
                <a16:creationId xmlns:a16="http://schemas.microsoft.com/office/drawing/2014/main" id="{F0EFBA09-3B41-4DF2-9158-D7C28FC1D1C4}"/>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6DBCAE40-D0E5-4FA6-891C-6A64DCC2B78E}"/>
              </a:ext>
            </a:extLst>
          </p:cNvPr>
          <p:cNvPicPr>
            <a:picLocks noChangeAspect="1"/>
          </p:cNvPicPr>
          <p:nvPr/>
        </p:nvPicPr>
        <p:blipFill>
          <a:blip r:embed="rId2"/>
          <a:stretch>
            <a:fillRect/>
          </a:stretch>
        </p:blipFill>
        <p:spPr>
          <a:xfrm>
            <a:off x="6172200" y="1825625"/>
            <a:ext cx="5181600" cy="4352921"/>
          </a:xfrm>
          <a:prstGeom prst="rect">
            <a:avLst/>
          </a:prstGeom>
        </p:spPr>
      </p:pic>
    </p:spTree>
    <p:extLst>
      <p:ext uri="{BB962C8B-B14F-4D97-AF65-F5344CB8AC3E}">
        <p14:creationId xmlns:p14="http://schemas.microsoft.com/office/powerpoint/2010/main" val="26390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AB3A6-02E7-43FE-BDA7-9AAFAB5D154A}"/>
              </a:ext>
            </a:extLst>
          </p:cNvPr>
          <p:cNvSpPr>
            <a:spLocks noGrp="1"/>
          </p:cNvSpPr>
          <p:nvPr>
            <p:ph idx="1"/>
          </p:nvPr>
        </p:nvSpPr>
        <p:spPr/>
        <p:txBody>
          <a:bodyPr/>
          <a:lstStyle/>
          <a:p>
            <a:pPr algn="just"/>
            <a:r>
              <a:rPr lang="en-US" dirty="0"/>
              <a:t>Hypervisors can be responsible for creating and hosting multiple virtual servers</a:t>
            </a:r>
          </a:p>
          <a:p>
            <a:pPr algn="just"/>
            <a:r>
              <a:rPr lang="en-US" dirty="0"/>
              <a:t>Because of this dependency, any failure conditions that affect a hypervisor can cascade to its virtual servers </a:t>
            </a:r>
          </a:p>
        </p:txBody>
      </p:sp>
      <p:sp>
        <p:nvSpPr>
          <p:cNvPr id="3" name="Title 2">
            <a:extLst>
              <a:ext uri="{FF2B5EF4-FFF2-40B4-BE49-F238E27FC236}">
                <a16:creationId xmlns:a16="http://schemas.microsoft.com/office/drawing/2014/main" id="{D0D39B99-0F9A-4056-BFE6-5E58A2E6DB75}"/>
              </a:ext>
            </a:extLst>
          </p:cNvPr>
          <p:cNvSpPr>
            <a:spLocks noGrp="1"/>
          </p:cNvSpPr>
          <p:nvPr>
            <p:ph type="title"/>
          </p:nvPr>
        </p:nvSpPr>
        <p:spPr/>
        <p:txBody>
          <a:bodyPr/>
          <a:lstStyle/>
          <a:p>
            <a:r>
              <a:rPr lang="en-US" dirty="0"/>
              <a:t>Hypervisor Clustering Architecture</a:t>
            </a:r>
          </a:p>
        </p:txBody>
      </p:sp>
    </p:spTree>
    <p:extLst>
      <p:ext uri="{BB962C8B-B14F-4D97-AF65-F5344CB8AC3E}">
        <p14:creationId xmlns:p14="http://schemas.microsoft.com/office/powerpoint/2010/main" val="2575807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67CE260-B15E-42CC-ABE3-0ED168AA27E9}"/>
              </a:ext>
            </a:extLst>
          </p:cNvPr>
          <p:cNvSpPr>
            <a:spLocks noGrp="1"/>
          </p:cNvSpPr>
          <p:nvPr>
            <p:ph idx="1"/>
          </p:nvPr>
        </p:nvSpPr>
        <p:spPr/>
        <p:txBody>
          <a:bodyPr>
            <a:normAutofit lnSpcReduction="10000"/>
          </a:bodyPr>
          <a:lstStyle/>
          <a:p>
            <a:pPr algn="just"/>
            <a:r>
              <a:rPr lang="en-US" dirty="0"/>
              <a:t>Multiple physical servers are assembled into a group that is controlled by a fault tolerance system capable of switching activity from one physical server to another, without interruption</a:t>
            </a:r>
          </a:p>
          <a:p>
            <a:pPr algn="just"/>
            <a:r>
              <a:rPr lang="en-US" dirty="0"/>
              <a:t>The live VM migration component is typically a core part of this form of high availability cloud architecture</a:t>
            </a:r>
          </a:p>
          <a:p>
            <a:pPr algn="just"/>
            <a:r>
              <a:rPr lang="en-US" dirty="0"/>
              <a:t>The resulting fault tolerance assures that, in case of physical server failure, hosted virtual servers will be migrated to a secondary physical server</a:t>
            </a:r>
          </a:p>
          <a:p>
            <a:pPr algn="just"/>
            <a:r>
              <a:rPr lang="en-US" dirty="0"/>
              <a:t>All virtual servers are stored on a shared volume (as per the persistent virtual network configuration architecture) so that other physical server hosts in the same group can access their files</a:t>
            </a:r>
          </a:p>
        </p:txBody>
      </p:sp>
      <p:sp>
        <p:nvSpPr>
          <p:cNvPr id="5" name="Title 4">
            <a:extLst>
              <a:ext uri="{FF2B5EF4-FFF2-40B4-BE49-F238E27FC236}">
                <a16:creationId xmlns:a16="http://schemas.microsoft.com/office/drawing/2014/main" id="{BE14C24C-9DE1-46FE-98CD-F57053933BEF}"/>
              </a:ext>
            </a:extLst>
          </p:cNvPr>
          <p:cNvSpPr>
            <a:spLocks noGrp="1"/>
          </p:cNvSpPr>
          <p:nvPr>
            <p:ph type="title"/>
          </p:nvPr>
        </p:nvSpPr>
        <p:spPr/>
        <p:txBody>
          <a:bodyPr/>
          <a:lstStyle/>
          <a:p>
            <a:r>
              <a:rPr lang="en-US" dirty="0"/>
              <a:t>Zero Downtime Architecture</a:t>
            </a:r>
          </a:p>
        </p:txBody>
      </p:sp>
    </p:spTree>
    <p:extLst>
      <p:ext uri="{BB962C8B-B14F-4D97-AF65-F5344CB8AC3E}">
        <p14:creationId xmlns:p14="http://schemas.microsoft.com/office/powerpoint/2010/main" val="42294025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E12338-187D-4411-B1E6-423A44E056B2}"/>
              </a:ext>
            </a:extLst>
          </p:cNvPr>
          <p:cNvSpPr>
            <a:spLocks noGrp="1"/>
          </p:cNvSpPr>
          <p:nvPr>
            <p:ph idx="1"/>
          </p:nvPr>
        </p:nvSpPr>
        <p:spPr/>
        <p:txBody>
          <a:bodyPr/>
          <a:lstStyle/>
          <a:p>
            <a:pPr algn="just"/>
            <a:r>
              <a:rPr lang="en-US" dirty="0"/>
              <a:t>The </a:t>
            </a:r>
            <a:r>
              <a:rPr lang="en-US" i="1" dirty="0"/>
              <a:t>cloud balancing architecture</a:t>
            </a:r>
            <a:r>
              <a:rPr lang="en-US" dirty="0"/>
              <a:t> establishes a specialized architectural model in which IT resources can be load-balanced across multiple clouds</a:t>
            </a:r>
          </a:p>
          <a:p>
            <a:r>
              <a:rPr lang="en-US" dirty="0"/>
              <a:t>The cross-cloud balancing of cloud service consumer requests can help:</a:t>
            </a:r>
          </a:p>
          <a:p>
            <a:pPr lvl="1"/>
            <a:r>
              <a:rPr lang="en-US" dirty="0"/>
              <a:t>improve the performance and scalability of IT resources</a:t>
            </a:r>
          </a:p>
          <a:p>
            <a:pPr lvl="1"/>
            <a:r>
              <a:rPr lang="en-US" dirty="0"/>
              <a:t>increase the availability and reliability of IT resources</a:t>
            </a:r>
          </a:p>
          <a:p>
            <a:pPr lvl="1"/>
            <a:r>
              <a:rPr lang="en-US" dirty="0"/>
              <a:t>improve load-balancing and IT resource optimization</a:t>
            </a:r>
          </a:p>
          <a:p>
            <a:pPr algn="just"/>
            <a:endParaRPr lang="en-US" dirty="0"/>
          </a:p>
        </p:txBody>
      </p:sp>
      <p:sp>
        <p:nvSpPr>
          <p:cNvPr id="3" name="Title 2">
            <a:extLst>
              <a:ext uri="{FF2B5EF4-FFF2-40B4-BE49-F238E27FC236}">
                <a16:creationId xmlns:a16="http://schemas.microsoft.com/office/drawing/2014/main" id="{1323D6F3-0DC5-4A0E-8D0E-5F23149FC28F}"/>
              </a:ext>
            </a:extLst>
          </p:cNvPr>
          <p:cNvSpPr>
            <a:spLocks noGrp="1"/>
          </p:cNvSpPr>
          <p:nvPr>
            <p:ph type="title"/>
          </p:nvPr>
        </p:nvSpPr>
        <p:spPr/>
        <p:txBody>
          <a:bodyPr/>
          <a:lstStyle/>
          <a:p>
            <a:r>
              <a:rPr lang="en-US" dirty="0"/>
              <a:t>Cloud Balancing Architecture</a:t>
            </a:r>
          </a:p>
        </p:txBody>
      </p:sp>
    </p:spTree>
    <p:extLst>
      <p:ext uri="{BB962C8B-B14F-4D97-AF65-F5344CB8AC3E}">
        <p14:creationId xmlns:p14="http://schemas.microsoft.com/office/powerpoint/2010/main" val="99622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48782D-4615-4D5D-BF2B-AE7D567B57BB}"/>
              </a:ext>
            </a:extLst>
          </p:cNvPr>
          <p:cNvSpPr>
            <a:spLocks noGrp="1"/>
          </p:cNvSpPr>
          <p:nvPr>
            <p:ph idx="1"/>
          </p:nvPr>
        </p:nvSpPr>
        <p:spPr/>
        <p:txBody>
          <a:bodyPr/>
          <a:lstStyle/>
          <a:p>
            <a:r>
              <a:rPr lang="en-US" dirty="0"/>
              <a:t>Cloud balancing functionality is primarily based on the combination of the automated scaling listener and failover system mechanisms </a:t>
            </a:r>
          </a:p>
          <a:p>
            <a:r>
              <a:rPr lang="en-US" dirty="0"/>
              <a:t>Many more components (and possibly other mechanisms) can be part of a complete cloud balancing architecture</a:t>
            </a:r>
          </a:p>
        </p:txBody>
      </p:sp>
      <p:sp>
        <p:nvSpPr>
          <p:cNvPr id="3" name="Title 2">
            <a:extLst>
              <a:ext uri="{FF2B5EF4-FFF2-40B4-BE49-F238E27FC236}">
                <a16:creationId xmlns:a16="http://schemas.microsoft.com/office/drawing/2014/main" id="{AFA2D440-B0F2-40FD-A147-DDFCB36DE4C7}"/>
              </a:ext>
            </a:extLst>
          </p:cNvPr>
          <p:cNvSpPr>
            <a:spLocks noGrp="1"/>
          </p:cNvSpPr>
          <p:nvPr>
            <p:ph type="title"/>
          </p:nvPr>
        </p:nvSpPr>
        <p:spPr>
          <a:xfrm>
            <a:off x="866274" y="365125"/>
            <a:ext cx="10487526" cy="1325563"/>
          </a:xfrm>
        </p:spPr>
        <p:txBody>
          <a:bodyPr/>
          <a:lstStyle/>
          <a:p>
            <a:r>
              <a:rPr lang="en-US" dirty="0"/>
              <a:t>Cloud Balancing Architecture</a:t>
            </a:r>
          </a:p>
        </p:txBody>
      </p:sp>
    </p:spTree>
    <p:extLst>
      <p:ext uri="{BB962C8B-B14F-4D97-AF65-F5344CB8AC3E}">
        <p14:creationId xmlns:p14="http://schemas.microsoft.com/office/powerpoint/2010/main" val="281606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2C033E-8DE0-424B-94D1-E195CEBDA1AE}"/>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1D588A2-D85D-4528-B50B-404FDED29A63}"/>
              </a:ext>
            </a:extLst>
          </p:cNvPr>
          <p:cNvSpPr>
            <a:spLocks noGrp="1"/>
          </p:cNvSpPr>
          <p:nvPr>
            <p:ph sz="half" idx="1"/>
          </p:nvPr>
        </p:nvSpPr>
        <p:spPr/>
        <p:txBody>
          <a:bodyPr>
            <a:normAutofit lnSpcReduction="10000"/>
          </a:bodyPr>
          <a:lstStyle/>
          <a:p>
            <a:pPr algn="just"/>
            <a:r>
              <a:rPr lang="en-US" dirty="0"/>
              <a:t>An automated scaling listener controls the cloud balancing process by routing cloud service consumer requests to redundant implementations of Cloud Service A distributed across multiple clouds (1)</a:t>
            </a:r>
          </a:p>
          <a:p>
            <a:pPr algn="just"/>
            <a:r>
              <a:rPr lang="en-US" dirty="0"/>
              <a:t>The failover system instills resiliency within this architecture by providing cross-cloud failover (2)</a:t>
            </a:r>
          </a:p>
        </p:txBody>
      </p:sp>
      <p:sp>
        <p:nvSpPr>
          <p:cNvPr id="6" name="Content Placeholder 5">
            <a:extLst>
              <a:ext uri="{FF2B5EF4-FFF2-40B4-BE49-F238E27FC236}">
                <a16:creationId xmlns:a16="http://schemas.microsoft.com/office/drawing/2014/main" id="{F5F68B42-2CCC-4513-BBC1-2A8FBB40555C}"/>
              </a:ext>
            </a:extLst>
          </p:cNvPr>
          <p:cNvSpPr>
            <a:spLocks noGrp="1"/>
          </p:cNvSpPr>
          <p:nvPr>
            <p:ph sz="half" idx="2"/>
          </p:nvPr>
        </p:nvSpPr>
        <p:spPr/>
        <p:txBody>
          <a:bodyPr>
            <a:normAutofit lnSpcReduction="10000"/>
          </a:bodyPr>
          <a:lstStyle/>
          <a:p>
            <a:endParaRPr lang="en-US"/>
          </a:p>
        </p:txBody>
      </p:sp>
      <p:pic>
        <p:nvPicPr>
          <p:cNvPr id="7" name="Picture 6">
            <a:extLst>
              <a:ext uri="{FF2B5EF4-FFF2-40B4-BE49-F238E27FC236}">
                <a16:creationId xmlns:a16="http://schemas.microsoft.com/office/drawing/2014/main" id="{E84E117B-87A3-404E-B7AB-7232B1936399}"/>
              </a:ext>
            </a:extLst>
          </p:cNvPr>
          <p:cNvPicPr>
            <a:picLocks noChangeAspect="1"/>
          </p:cNvPicPr>
          <p:nvPr/>
        </p:nvPicPr>
        <p:blipFill>
          <a:blip r:embed="rId2"/>
          <a:stretch>
            <a:fillRect/>
          </a:stretch>
        </p:blipFill>
        <p:spPr>
          <a:xfrm>
            <a:off x="6172200" y="681037"/>
            <a:ext cx="5295019" cy="5662863"/>
          </a:xfrm>
          <a:prstGeom prst="rect">
            <a:avLst/>
          </a:prstGeom>
        </p:spPr>
      </p:pic>
    </p:spTree>
    <p:extLst>
      <p:ext uri="{BB962C8B-B14F-4D97-AF65-F5344CB8AC3E}">
        <p14:creationId xmlns:p14="http://schemas.microsoft.com/office/powerpoint/2010/main" val="614490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36C36F3-88A8-4AA3-BEBF-7820195D241C}"/>
              </a:ext>
            </a:extLst>
          </p:cNvPr>
          <p:cNvSpPr>
            <a:spLocks noGrp="1"/>
          </p:cNvSpPr>
          <p:nvPr>
            <p:ph idx="1"/>
          </p:nvPr>
        </p:nvSpPr>
        <p:spPr/>
        <p:txBody>
          <a:bodyPr/>
          <a:lstStyle/>
          <a:p>
            <a:pPr algn="just"/>
            <a:r>
              <a:rPr lang="en-US" dirty="0"/>
              <a:t>As a starting point, the two mechanisms are utilized as follows:</a:t>
            </a:r>
          </a:p>
          <a:p>
            <a:pPr lvl="1" algn="just"/>
            <a:r>
              <a:rPr lang="en-US" dirty="0"/>
              <a:t>The automated scaling listener redirects cloud service consumer requests to one of several redundant IT resource implementations, based on current scaling and performance requirements.</a:t>
            </a:r>
          </a:p>
          <a:p>
            <a:pPr lvl="1" algn="just"/>
            <a:r>
              <a:rPr lang="en-US" dirty="0"/>
              <a:t>The failover system ensures that redundant IT resources are capable of cross-cloud failover in the event of a failure within an IT resource or its underlying hosting environment. IT resource failures are announced so that the automated scaling listener can avoid inadvertently routing cloud service consumer requests to unavailable or unstable IT resources.</a:t>
            </a:r>
          </a:p>
          <a:p>
            <a:pPr algn="just"/>
            <a:endParaRPr lang="en-US" dirty="0"/>
          </a:p>
        </p:txBody>
      </p:sp>
      <p:sp>
        <p:nvSpPr>
          <p:cNvPr id="5" name="Title 4">
            <a:extLst>
              <a:ext uri="{FF2B5EF4-FFF2-40B4-BE49-F238E27FC236}">
                <a16:creationId xmlns:a16="http://schemas.microsoft.com/office/drawing/2014/main" id="{48E29F85-6EFB-457E-B16E-BF6E1CB06835}"/>
              </a:ext>
            </a:extLst>
          </p:cNvPr>
          <p:cNvSpPr>
            <a:spLocks noGrp="1"/>
          </p:cNvSpPr>
          <p:nvPr>
            <p:ph type="title"/>
          </p:nvPr>
        </p:nvSpPr>
        <p:spPr/>
        <p:txBody>
          <a:bodyPr/>
          <a:lstStyle/>
          <a:p>
            <a:r>
              <a:rPr lang="en-US" dirty="0"/>
              <a:t>Cloud Balancing Architecture</a:t>
            </a:r>
          </a:p>
        </p:txBody>
      </p:sp>
    </p:spTree>
    <p:extLst>
      <p:ext uri="{BB962C8B-B14F-4D97-AF65-F5344CB8AC3E}">
        <p14:creationId xmlns:p14="http://schemas.microsoft.com/office/powerpoint/2010/main" val="4279947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915B50-69EF-4BFD-8F7D-FD9FF07B62B2}"/>
              </a:ext>
            </a:extLst>
          </p:cNvPr>
          <p:cNvSpPr>
            <a:spLocks noGrp="1"/>
          </p:cNvSpPr>
          <p:nvPr>
            <p:ph idx="1"/>
          </p:nvPr>
        </p:nvSpPr>
        <p:spPr/>
        <p:txBody>
          <a:bodyPr>
            <a:normAutofit lnSpcReduction="10000"/>
          </a:bodyPr>
          <a:lstStyle/>
          <a:p>
            <a:pPr algn="just"/>
            <a:r>
              <a:rPr lang="en-US" dirty="0"/>
              <a:t>Depending on how IT resources are designed for shared usage and depending on their available levels of capacity, concurrent access can lead to a runtime exception condition called </a:t>
            </a:r>
            <a:r>
              <a:rPr lang="en-US" i="1" dirty="0"/>
              <a:t>resource constraint</a:t>
            </a:r>
          </a:p>
          <a:p>
            <a:pPr algn="just"/>
            <a:r>
              <a:rPr lang="en-US" dirty="0"/>
              <a:t>A resource constraint is a condition that occurs when two or more cloud consumers have been allocated to share an IT resource that does not have the capacity to accommodate the total processing requirements of the cloud consumers</a:t>
            </a:r>
          </a:p>
          <a:p>
            <a:pPr algn="just"/>
            <a:r>
              <a:rPr lang="en-US" dirty="0"/>
              <a:t>As a result, one or more of the cloud consumers encounter degraded performance or may be rejected altogether</a:t>
            </a:r>
          </a:p>
          <a:p>
            <a:pPr algn="just"/>
            <a:r>
              <a:rPr lang="en-US" dirty="0"/>
              <a:t>The cloud service itself may go down, resulting in all cloud consumers being rejected</a:t>
            </a:r>
          </a:p>
          <a:p>
            <a:pPr algn="just"/>
            <a:endParaRPr lang="en-US" dirty="0"/>
          </a:p>
        </p:txBody>
      </p:sp>
      <p:sp>
        <p:nvSpPr>
          <p:cNvPr id="3" name="Title 2">
            <a:extLst>
              <a:ext uri="{FF2B5EF4-FFF2-40B4-BE49-F238E27FC236}">
                <a16:creationId xmlns:a16="http://schemas.microsoft.com/office/drawing/2014/main" id="{136FB435-467C-4699-BAA3-6133E41BBCDC}"/>
              </a:ext>
            </a:extLst>
          </p:cNvPr>
          <p:cNvSpPr>
            <a:spLocks noGrp="1"/>
          </p:cNvSpPr>
          <p:nvPr>
            <p:ph type="title"/>
          </p:nvPr>
        </p:nvSpPr>
        <p:spPr/>
        <p:txBody>
          <a:bodyPr/>
          <a:lstStyle/>
          <a:p>
            <a:r>
              <a:rPr lang="en-US" dirty="0"/>
              <a:t>Resource Reservation Architecture</a:t>
            </a:r>
          </a:p>
        </p:txBody>
      </p:sp>
    </p:spTree>
    <p:extLst>
      <p:ext uri="{BB962C8B-B14F-4D97-AF65-F5344CB8AC3E}">
        <p14:creationId xmlns:p14="http://schemas.microsoft.com/office/powerpoint/2010/main" val="3188030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1BFB24-1C6B-46C6-A5BC-2DCE7219C491}"/>
              </a:ext>
            </a:extLst>
          </p:cNvPr>
          <p:cNvSpPr>
            <a:spLocks noGrp="1"/>
          </p:cNvSpPr>
          <p:nvPr>
            <p:ph idx="1"/>
          </p:nvPr>
        </p:nvSpPr>
        <p:spPr/>
        <p:txBody>
          <a:bodyPr>
            <a:normAutofit lnSpcReduction="10000"/>
          </a:bodyPr>
          <a:lstStyle/>
          <a:p>
            <a:pPr algn="just"/>
            <a:r>
              <a:rPr lang="en-US" dirty="0"/>
              <a:t>Other types of runtime conflicts can occur when an IT resource (especially one not specifically designed to accommodate sharing) is concurrently accessed by different cloud service consumers</a:t>
            </a:r>
          </a:p>
          <a:p>
            <a:pPr algn="just"/>
            <a:r>
              <a:rPr lang="en-US" dirty="0"/>
              <a:t>For example, nested and sibling resource pools introduce the notion of </a:t>
            </a:r>
            <a:r>
              <a:rPr lang="en-US" i="1" dirty="0"/>
              <a:t>resource borrowing</a:t>
            </a:r>
            <a:r>
              <a:rPr lang="en-US" dirty="0"/>
              <a:t>, whereby one pool can temporarily borrow IT resources from other pools</a:t>
            </a:r>
          </a:p>
          <a:p>
            <a:pPr algn="just"/>
            <a:r>
              <a:rPr lang="en-US" dirty="0"/>
              <a:t>A runtime conflict can be triggered when the borrowed IT resource is not returned due to prolonged usage by the cloud service consumer that is borrowing it</a:t>
            </a:r>
          </a:p>
          <a:p>
            <a:pPr algn="just"/>
            <a:r>
              <a:rPr lang="en-US" dirty="0"/>
              <a:t>This can inevitably lead back to the occurrence of resource constraints</a:t>
            </a:r>
          </a:p>
        </p:txBody>
      </p:sp>
      <p:sp>
        <p:nvSpPr>
          <p:cNvPr id="3" name="Title 2">
            <a:extLst>
              <a:ext uri="{FF2B5EF4-FFF2-40B4-BE49-F238E27FC236}">
                <a16:creationId xmlns:a16="http://schemas.microsoft.com/office/drawing/2014/main" id="{F788123F-BCD5-4DF1-8319-14101699DB16}"/>
              </a:ext>
            </a:extLst>
          </p:cNvPr>
          <p:cNvSpPr>
            <a:spLocks noGrp="1"/>
          </p:cNvSpPr>
          <p:nvPr>
            <p:ph type="title"/>
          </p:nvPr>
        </p:nvSpPr>
        <p:spPr/>
        <p:txBody>
          <a:bodyPr/>
          <a:lstStyle/>
          <a:p>
            <a:r>
              <a:rPr lang="en-US" dirty="0"/>
              <a:t>Resource Reservation Architecture</a:t>
            </a:r>
          </a:p>
        </p:txBody>
      </p:sp>
    </p:spTree>
    <p:extLst>
      <p:ext uri="{BB962C8B-B14F-4D97-AF65-F5344CB8AC3E}">
        <p14:creationId xmlns:p14="http://schemas.microsoft.com/office/powerpoint/2010/main" val="3047970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76B769-E943-43EE-B0A7-A66311E46EA1}"/>
              </a:ext>
            </a:extLst>
          </p:cNvPr>
          <p:cNvSpPr>
            <a:spLocks noGrp="1"/>
          </p:cNvSpPr>
          <p:nvPr>
            <p:ph idx="1"/>
          </p:nvPr>
        </p:nvSpPr>
        <p:spPr/>
        <p:txBody>
          <a:bodyPr/>
          <a:lstStyle/>
          <a:p>
            <a:pPr algn="just"/>
            <a:r>
              <a:rPr lang="en-US" dirty="0"/>
              <a:t>The </a:t>
            </a:r>
            <a:r>
              <a:rPr lang="en-US" i="1" dirty="0"/>
              <a:t>resource reservation architecture</a:t>
            </a:r>
            <a:r>
              <a:rPr lang="en-US" dirty="0"/>
              <a:t> establishes a system whereby one of the following is set aside exclusively for a given cloud consumer </a:t>
            </a:r>
          </a:p>
          <a:p>
            <a:pPr lvl="1"/>
            <a:r>
              <a:rPr lang="en-US" dirty="0"/>
              <a:t>single IT resource</a:t>
            </a:r>
            <a:endParaRPr lang="en-US" sz="2000" dirty="0"/>
          </a:p>
          <a:p>
            <a:pPr lvl="1"/>
            <a:r>
              <a:rPr lang="en-US" dirty="0"/>
              <a:t>portion of an IT resource</a:t>
            </a:r>
            <a:endParaRPr lang="en-US" sz="2000" dirty="0"/>
          </a:p>
          <a:p>
            <a:pPr lvl="1"/>
            <a:r>
              <a:rPr lang="en-US" dirty="0"/>
              <a:t>multiple IT resources</a:t>
            </a:r>
          </a:p>
        </p:txBody>
      </p:sp>
      <p:sp>
        <p:nvSpPr>
          <p:cNvPr id="3" name="Title 2">
            <a:extLst>
              <a:ext uri="{FF2B5EF4-FFF2-40B4-BE49-F238E27FC236}">
                <a16:creationId xmlns:a16="http://schemas.microsoft.com/office/drawing/2014/main" id="{F65A7830-E442-434E-8DEB-828247BDC361}"/>
              </a:ext>
            </a:extLst>
          </p:cNvPr>
          <p:cNvSpPr>
            <a:spLocks noGrp="1"/>
          </p:cNvSpPr>
          <p:nvPr>
            <p:ph type="title"/>
          </p:nvPr>
        </p:nvSpPr>
        <p:spPr/>
        <p:txBody>
          <a:bodyPr/>
          <a:lstStyle/>
          <a:p>
            <a:r>
              <a:rPr lang="en-US" dirty="0"/>
              <a:t>Resource Reservation Architecture</a:t>
            </a:r>
          </a:p>
        </p:txBody>
      </p:sp>
    </p:spTree>
    <p:extLst>
      <p:ext uri="{BB962C8B-B14F-4D97-AF65-F5344CB8AC3E}">
        <p14:creationId xmlns:p14="http://schemas.microsoft.com/office/powerpoint/2010/main" val="2950491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D2131-6D35-45CB-BEC0-4D58618E065D}"/>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194DCC3A-F033-469D-863F-617A592E4B18}"/>
              </a:ext>
            </a:extLst>
          </p:cNvPr>
          <p:cNvSpPr>
            <a:spLocks noGrp="1"/>
          </p:cNvSpPr>
          <p:nvPr>
            <p:ph sz="half" idx="1"/>
          </p:nvPr>
        </p:nvSpPr>
        <p:spPr/>
        <p:txBody>
          <a:bodyPr>
            <a:normAutofit fontScale="92500" lnSpcReduction="10000"/>
          </a:bodyPr>
          <a:lstStyle/>
          <a:p>
            <a:pPr algn="just"/>
            <a:r>
              <a:rPr lang="en-US" dirty="0"/>
              <a:t>A physical resource group is created (1), from which a parent resource pool is created as per the resource pooling architecture (2)</a:t>
            </a:r>
          </a:p>
          <a:p>
            <a:pPr algn="just"/>
            <a:r>
              <a:rPr lang="en-US" dirty="0"/>
              <a:t>Two smaller child pools are created from the parent resource pool, and resource limits are defined using the resource management system (3)</a:t>
            </a:r>
          </a:p>
          <a:p>
            <a:pPr algn="just"/>
            <a:r>
              <a:rPr lang="en-US" dirty="0"/>
              <a:t>Cloud consumers are provided with access to their own exclusive resource pools (4)</a:t>
            </a:r>
          </a:p>
          <a:p>
            <a:pPr algn="just"/>
            <a:endParaRPr lang="en-US" dirty="0"/>
          </a:p>
        </p:txBody>
      </p:sp>
      <p:sp>
        <p:nvSpPr>
          <p:cNvPr id="6" name="Content Placeholder 5">
            <a:extLst>
              <a:ext uri="{FF2B5EF4-FFF2-40B4-BE49-F238E27FC236}">
                <a16:creationId xmlns:a16="http://schemas.microsoft.com/office/drawing/2014/main" id="{EF1BD141-7C10-4750-8B48-DD3290C25DEA}"/>
              </a:ext>
            </a:extLst>
          </p:cNvPr>
          <p:cNvSpPr>
            <a:spLocks noGrp="1"/>
          </p:cNvSpPr>
          <p:nvPr>
            <p:ph sz="half" idx="2"/>
          </p:nvPr>
        </p:nvSpPr>
        <p:spPr/>
        <p:txBody>
          <a:bodyPr>
            <a:normAutofit fontScale="92500" lnSpcReduction="10000"/>
          </a:bodyPr>
          <a:lstStyle/>
          <a:p>
            <a:endParaRPr lang="en-US"/>
          </a:p>
        </p:txBody>
      </p:sp>
      <p:pic>
        <p:nvPicPr>
          <p:cNvPr id="7" name="Picture 6">
            <a:extLst>
              <a:ext uri="{FF2B5EF4-FFF2-40B4-BE49-F238E27FC236}">
                <a16:creationId xmlns:a16="http://schemas.microsoft.com/office/drawing/2014/main" id="{7CDA74FC-5542-4BCD-B1FA-35F92BF591A6}"/>
              </a:ext>
            </a:extLst>
          </p:cNvPr>
          <p:cNvPicPr>
            <a:picLocks noChangeAspect="1"/>
          </p:cNvPicPr>
          <p:nvPr/>
        </p:nvPicPr>
        <p:blipFill>
          <a:blip r:embed="rId2"/>
          <a:stretch>
            <a:fillRect/>
          </a:stretch>
        </p:blipFill>
        <p:spPr>
          <a:xfrm>
            <a:off x="6172200" y="0"/>
            <a:ext cx="5718544" cy="6675699"/>
          </a:xfrm>
          <a:prstGeom prst="rect">
            <a:avLst/>
          </a:prstGeom>
        </p:spPr>
      </p:pic>
    </p:spTree>
    <p:extLst>
      <p:ext uri="{BB962C8B-B14F-4D97-AF65-F5344CB8AC3E}">
        <p14:creationId xmlns:p14="http://schemas.microsoft.com/office/powerpoint/2010/main" val="2954726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F1C9-2203-440D-81E8-66B8248A41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505C6D-0F1F-4203-9FF3-4B4B27BF422D}"/>
              </a:ext>
            </a:extLst>
          </p:cNvPr>
          <p:cNvSpPr>
            <a:spLocks noGrp="1"/>
          </p:cNvSpPr>
          <p:nvPr>
            <p:ph sz="half" idx="1"/>
          </p:nvPr>
        </p:nvSpPr>
        <p:spPr/>
        <p:txBody>
          <a:bodyPr>
            <a:normAutofit fontScale="92500" lnSpcReduction="10000"/>
          </a:bodyPr>
          <a:lstStyle/>
          <a:p>
            <a:pPr algn="just"/>
            <a:r>
              <a:rPr lang="en-US" dirty="0"/>
              <a:t>An increase in requests from Cloud Consumer A results in more IT resources being allocated to that cloud consumer (5), meaning some IT resources need to be borrowed from Pool 2</a:t>
            </a:r>
          </a:p>
          <a:p>
            <a:pPr algn="just"/>
            <a:r>
              <a:rPr lang="en-US" dirty="0"/>
              <a:t>The amount of borrowed IT resources is confined by the resource limit that was defined in Step 3, to ensure that Cloud Consumer B will not face any resource constraints (6)</a:t>
            </a:r>
          </a:p>
        </p:txBody>
      </p:sp>
      <p:sp>
        <p:nvSpPr>
          <p:cNvPr id="4" name="Content Placeholder 3">
            <a:extLst>
              <a:ext uri="{FF2B5EF4-FFF2-40B4-BE49-F238E27FC236}">
                <a16:creationId xmlns:a16="http://schemas.microsoft.com/office/drawing/2014/main" id="{376B12EE-9A58-413F-88BD-321C8836F371}"/>
              </a:ext>
            </a:extLst>
          </p:cNvPr>
          <p:cNvSpPr>
            <a:spLocks noGrp="1"/>
          </p:cNvSpPr>
          <p:nvPr>
            <p:ph sz="half" idx="2"/>
          </p:nvPr>
        </p:nvSpPr>
        <p:spPr/>
        <p:txBody>
          <a:bodyPr>
            <a:normAutofit fontScale="92500" lnSpcReduction="10000"/>
          </a:bodyPr>
          <a:lstStyle/>
          <a:p>
            <a:endParaRPr lang="en-US"/>
          </a:p>
        </p:txBody>
      </p:sp>
      <p:pic>
        <p:nvPicPr>
          <p:cNvPr id="5" name="Picture 4">
            <a:extLst>
              <a:ext uri="{FF2B5EF4-FFF2-40B4-BE49-F238E27FC236}">
                <a16:creationId xmlns:a16="http://schemas.microsoft.com/office/drawing/2014/main" id="{E4A06DEC-83B4-4BC3-A087-ADB1FCC99EEF}"/>
              </a:ext>
            </a:extLst>
          </p:cNvPr>
          <p:cNvPicPr>
            <a:picLocks noChangeAspect="1"/>
          </p:cNvPicPr>
          <p:nvPr/>
        </p:nvPicPr>
        <p:blipFill>
          <a:blip r:embed="rId2"/>
          <a:stretch>
            <a:fillRect/>
          </a:stretch>
        </p:blipFill>
        <p:spPr>
          <a:xfrm>
            <a:off x="6216784" y="91150"/>
            <a:ext cx="5718544" cy="6675699"/>
          </a:xfrm>
          <a:prstGeom prst="rect">
            <a:avLst/>
          </a:prstGeom>
        </p:spPr>
      </p:pic>
    </p:spTree>
    <p:extLst>
      <p:ext uri="{BB962C8B-B14F-4D97-AF65-F5344CB8AC3E}">
        <p14:creationId xmlns:p14="http://schemas.microsoft.com/office/powerpoint/2010/main" val="1685905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2CCEC4-F599-4856-81C4-0D5EA4D4B3F2}"/>
              </a:ext>
            </a:extLst>
          </p:cNvPr>
          <p:cNvSpPr>
            <a:spLocks noGrp="1"/>
          </p:cNvSpPr>
          <p:nvPr>
            <p:ph type="title"/>
          </p:nvPr>
        </p:nvSpPr>
        <p:spPr/>
        <p:txBody>
          <a:bodyPr/>
          <a:lstStyle/>
          <a:p>
            <a:r>
              <a:rPr lang="en-US" dirty="0"/>
              <a:t>Hypervisor Clustering Architecture</a:t>
            </a:r>
          </a:p>
        </p:txBody>
      </p:sp>
      <p:sp>
        <p:nvSpPr>
          <p:cNvPr id="6" name="Content Placeholder 5">
            <a:extLst>
              <a:ext uri="{FF2B5EF4-FFF2-40B4-BE49-F238E27FC236}">
                <a16:creationId xmlns:a16="http://schemas.microsoft.com/office/drawing/2014/main" id="{4CD77B11-0256-4C2B-9807-DD5110880AD0}"/>
              </a:ext>
            </a:extLst>
          </p:cNvPr>
          <p:cNvSpPr>
            <a:spLocks noGrp="1"/>
          </p:cNvSpPr>
          <p:nvPr>
            <p:ph sz="half" idx="1"/>
          </p:nvPr>
        </p:nvSpPr>
        <p:spPr/>
        <p:txBody>
          <a:bodyPr/>
          <a:lstStyle/>
          <a:p>
            <a:pPr algn="just"/>
            <a:r>
              <a:rPr lang="en-US" dirty="0"/>
              <a:t>Physical Server A is hosting a hypervisor that hosts Virtual Servers A and B (1). </a:t>
            </a:r>
          </a:p>
          <a:p>
            <a:pPr algn="just"/>
            <a:r>
              <a:rPr lang="en-US" dirty="0"/>
              <a:t>When Physical Server A fails, the hypervisor and two virtual servers consequently fail as well (2).</a:t>
            </a:r>
          </a:p>
        </p:txBody>
      </p:sp>
      <p:sp>
        <p:nvSpPr>
          <p:cNvPr id="7" name="Content Placeholder 6">
            <a:extLst>
              <a:ext uri="{FF2B5EF4-FFF2-40B4-BE49-F238E27FC236}">
                <a16:creationId xmlns:a16="http://schemas.microsoft.com/office/drawing/2014/main" id="{0B3A7E41-0D90-4E1C-B7E5-F051E739E23D}"/>
              </a:ext>
            </a:extLst>
          </p:cNvPr>
          <p:cNvSpPr>
            <a:spLocks noGrp="1"/>
          </p:cNvSpPr>
          <p:nvPr>
            <p:ph sz="half" idx="2"/>
          </p:nvPr>
        </p:nvSpPr>
        <p:spPr/>
        <p:txBody>
          <a:bodyPr/>
          <a:lstStyle/>
          <a:p>
            <a:endParaRPr lang="en-US"/>
          </a:p>
        </p:txBody>
      </p:sp>
      <p:pic>
        <p:nvPicPr>
          <p:cNvPr id="4" name="Picture 3">
            <a:extLst>
              <a:ext uri="{FF2B5EF4-FFF2-40B4-BE49-F238E27FC236}">
                <a16:creationId xmlns:a16="http://schemas.microsoft.com/office/drawing/2014/main" id="{3441CFF2-2123-4570-81A4-4441CB372F42}"/>
              </a:ext>
            </a:extLst>
          </p:cNvPr>
          <p:cNvPicPr>
            <a:picLocks noChangeAspect="1"/>
          </p:cNvPicPr>
          <p:nvPr/>
        </p:nvPicPr>
        <p:blipFill>
          <a:blip r:embed="rId2"/>
          <a:stretch>
            <a:fillRect/>
          </a:stretch>
        </p:blipFill>
        <p:spPr>
          <a:xfrm>
            <a:off x="6096000" y="1825625"/>
            <a:ext cx="5212532" cy="4351338"/>
          </a:xfrm>
          <a:prstGeom prst="rect">
            <a:avLst/>
          </a:prstGeom>
        </p:spPr>
      </p:pic>
    </p:spTree>
    <p:extLst>
      <p:ext uri="{BB962C8B-B14F-4D97-AF65-F5344CB8AC3E}">
        <p14:creationId xmlns:p14="http://schemas.microsoft.com/office/powerpoint/2010/main" val="3175235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ECB27-CD6B-41E0-B5CD-6B4B394790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321731A-6A2F-4114-97DE-4578B61C19FD}"/>
              </a:ext>
            </a:extLst>
          </p:cNvPr>
          <p:cNvSpPr>
            <a:spLocks noGrp="1"/>
          </p:cNvSpPr>
          <p:nvPr>
            <p:ph sz="half" idx="1"/>
          </p:nvPr>
        </p:nvSpPr>
        <p:spPr/>
        <p:txBody>
          <a:bodyPr>
            <a:normAutofit lnSpcReduction="10000"/>
          </a:bodyPr>
          <a:lstStyle/>
          <a:p>
            <a:pPr algn="just"/>
            <a:r>
              <a:rPr lang="en-US" dirty="0"/>
              <a:t>Cloud Consumer B now imposes more requests and usage demands and may soon need to utilize all available IT resources in the pool (6)</a:t>
            </a:r>
          </a:p>
          <a:p>
            <a:pPr algn="just"/>
            <a:r>
              <a:rPr lang="en-US" dirty="0"/>
              <a:t>The resource management system forces Pool 1 to release the IT resources and move them back to Pool 2 to become available for Cloud Consumer B (7)</a:t>
            </a:r>
          </a:p>
        </p:txBody>
      </p:sp>
      <p:sp>
        <p:nvSpPr>
          <p:cNvPr id="4" name="Content Placeholder 3">
            <a:extLst>
              <a:ext uri="{FF2B5EF4-FFF2-40B4-BE49-F238E27FC236}">
                <a16:creationId xmlns:a16="http://schemas.microsoft.com/office/drawing/2014/main" id="{B77D064C-88F7-4424-9D33-EBFBC140E4FC}"/>
              </a:ext>
            </a:extLst>
          </p:cNvPr>
          <p:cNvSpPr>
            <a:spLocks noGrp="1"/>
          </p:cNvSpPr>
          <p:nvPr>
            <p:ph sz="half" idx="2"/>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id="{69C01864-D5C1-4A29-A628-7AA96F8B8539}"/>
              </a:ext>
            </a:extLst>
          </p:cNvPr>
          <p:cNvPicPr>
            <a:picLocks noChangeAspect="1"/>
          </p:cNvPicPr>
          <p:nvPr/>
        </p:nvPicPr>
        <p:blipFill>
          <a:blip r:embed="rId2"/>
          <a:stretch>
            <a:fillRect/>
          </a:stretch>
        </p:blipFill>
        <p:spPr>
          <a:xfrm>
            <a:off x="6172200" y="0"/>
            <a:ext cx="5874078" cy="6858000"/>
          </a:xfrm>
          <a:prstGeom prst="rect">
            <a:avLst/>
          </a:prstGeom>
        </p:spPr>
      </p:pic>
    </p:spTree>
    <p:extLst>
      <p:ext uri="{BB962C8B-B14F-4D97-AF65-F5344CB8AC3E}">
        <p14:creationId xmlns:p14="http://schemas.microsoft.com/office/powerpoint/2010/main" val="1084132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FD7BB7-3019-4C7D-A264-4036FEAD2B19}"/>
              </a:ext>
            </a:extLst>
          </p:cNvPr>
          <p:cNvSpPr>
            <a:spLocks noGrp="1"/>
          </p:cNvSpPr>
          <p:nvPr>
            <p:ph idx="1"/>
          </p:nvPr>
        </p:nvSpPr>
        <p:spPr/>
        <p:txBody>
          <a:bodyPr>
            <a:normAutofit fontScale="92500" lnSpcReduction="10000"/>
          </a:bodyPr>
          <a:lstStyle/>
          <a:p>
            <a:pPr algn="just"/>
            <a:r>
              <a:rPr lang="en-US" dirty="0"/>
              <a:t>This protects cloud consumers from each other by avoiding the aforementioned resource constraint and resource borrowing conditions</a:t>
            </a:r>
          </a:p>
          <a:p>
            <a:pPr algn="just"/>
            <a:r>
              <a:rPr lang="en-US" dirty="0"/>
              <a:t>The creation of an IT resource reservation system can require involving the resource management system mechanism, which is used to define the usage thresholds for individual IT resources and resource pools</a:t>
            </a:r>
          </a:p>
          <a:p>
            <a:pPr algn="just"/>
            <a:r>
              <a:rPr lang="en-US" dirty="0"/>
              <a:t>Reservations lock the amount of IT resources that each pool needs to keep, with the balance of the pool’s IT resources still available for sharing and borrowing</a:t>
            </a:r>
          </a:p>
          <a:p>
            <a:pPr algn="just"/>
            <a:r>
              <a:rPr lang="en-US" dirty="0"/>
              <a:t>The remote administration system mechanism is also used to enable front-end customization, so that cloud consumers have administration controls for the management of their reserved IT resource allocations</a:t>
            </a:r>
          </a:p>
        </p:txBody>
      </p:sp>
      <p:sp>
        <p:nvSpPr>
          <p:cNvPr id="2" name="Title 1">
            <a:extLst>
              <a:ext uri="{FF2B5EF4-FFF2-40B4-BE49-F238E27FC236}">
                <a16:creationId xmlns:a16="http://schemas.microsoft.com/office/drawing/2014/main" id="{222E1EF7-9AF1-476D-8E80-4C44B457A592}"/>
              </a:ext>
            </a:extLst>
          </p:cNvPr>
          <p:cNvSpPr>
            <a:spLocks noGrp="1"/>
          </p:cNvSpPr>
          <p:nvPr>
            <p:ph type="title"/>
          </p:nvPr>
        </p:nvSpPr>
        <p:spPr/>
        <p:txBody>
          <a:bodyPr/>
          <a:lstStyle/>
          <a:p>
            <a:r>
              <a:rPr lang="en-US" dirty="0"/>
              <a:t>Resource Reservation Architecture</a:t>
            </a:r>
          </a:p>
        </p:txBody>
      </p:sp>
    </p:spTree>
    <p:extLst>
      <p:ext uri="{BB962C8B-B14F-4D97-AF65-F5344CB8AC3E}">
        <p14:creationId xmlns:p14="http://schemas.microsoft.com/office/powerpoint/2010/main" val="1928729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E3536D-3283-4E79-BCDC-BD3167BAA11E}"/>
              </a:ext>
            </a:extLst>
          </p:cNvPr>
          <p:cNvSpPr>
            <a:spLocks noGrp="1"/>
          </p:cNvSpPr>
          <p:nvPr>
            <p:ph idx="1"/>
          </p:nvPr>
        </p:nvSpPr>
        <p:spPr/>
        <p:txBody>
          <a:bodyPr/>
          <a:lstStyle/>
          <a:p>
            <a:pPr algn="just"/>
            <a:r>
              <a:rPr lang="en-US" dirty="0"/>
              <a:t>Cloud-based environments can be comprised of vast quantities of IT resources that are simultaneously accessed by numerous cloud consumers</a:t>
            </a:r>
          </a:p>
          <a:p>
            <a:pPr algn="just"/>
            <a:r>
              <a:rPr lang="en-US" dirty="0"/>
              <a:t>Any of those IT resources can experience failure conditions that require more than manual intervention to resolve</a:t>
            </a:r>
          </a:p>
          <a:p>
            <a:pPr algn="just"/>
            <a:r>
              <a:rPr lang="en-US" dirty="0"/>
              <a:t>Manually administering and solving IT resource failures is generally inefficient and impractical.</a:t>
            </a:r>
          </a:p>
          <a:p>
            <a:pPr algn="just"/>
            <a:endParaRPr lang="en-US" dirty="0"/>
          </a:p>
        </p:txBody>
      </p:sp>
      <p:sp>
        <p:nvSpPr>
          <p:cNvPr id="3" name="Title 2">
            <a:extLst>
              <a:ext uri="{FF2B5EF4-FFF2-40B4-BE49-F238E27FC236}">
                <a16:creationId xmlns:a16="http://schemas.microsoft.com/office/drawing/2014/main" id="{7CDA5AC5-93F9-4252-89C5-9F1047047934}"/>
              </a:ext>
            </a:extLst>
          </p:cNvPr>
          <p:cNvSpPr>
            <a:spLocks noGrp="1"/>
          </p:cNvSpPr>
          <p:nvPr>
            <p:ph type="title"/>
          </p:nvPr>
        </p:nvSpPr>
        <p:spPr/>
        <p:txBody>
          <a:bodyPr/>
          <a:lstStyle/>
          <a:p>
            <a:r>
              <a:rPr lang="en-US" dirty="0"/>
              <a:t>Dynamic Failure Detection and Recovery Architecture</a:t>
            </a:r>
          </a:p>
        </p:txBody>
      </p:sp>
    </p:spTree>
    <p:extLst>
      <p:ext uri="{BB962C8B-B14F-4D97-AF65-F5344CB8AC3E}">
        <p14:creationId xmlns:p14="http://schemas.microsoft.com/office/powerpoint/2010/main" val="920688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B0298E-768E-4F3D-A118-FC6139A41704}"/>
              </a:ext>
            </a:extLst>
          </p:cNvPr>
          <p:cNvSpPr>
            <a:spLocks noGrp="1"/>
          </p:cNvSpPr>
          <p:nvPr>
            <p:ph idx="1"/>
          </p:nvPr>
        </p:nvSpPr>
        <p:spPr/>
        <p:txBody>
          <a:bodyPr/>
          <a:lstStyle/>
          <a:p>
            <a:pPr algn="just"/>
            <a:r>
              <a:rPr lang="en-US" dirty="0"/>
              <a:t>The </a:t>
            </a:r>
            <a:r>
              <a:rPr lang="en-US" i="1" dirty="0"/>
              <a:t>dynamic failure detection and recovery architecture</a:t>
            </a:r>
            <a:r>
              <a:rPr lang="en-US" dirty="0"/>
              <a:t> establishes a resilient watchdog system to monitor and respond to a wide range of pre-defined failure scenarios </a:t>
            </a:r>
          </a:p>
          <a:p>
            <a:pPr algn="just"/>
            <a:r>
              <a:rPr lang="en-US" dirty="0"/>
              <a:t>This system notifies and escalates the failure conditions that it cannot automatically resolve itself</a:t>
            </a:r>
          </a:p>
          <a:p>
            <a:pPr algn="just"/>
            <a:r>
              <a:rPr lang="en-US" dirty="0"/>
              <a:t>It relies on a specialized cloud usage monitor called the intelligent watchdog monitor to actively track IT resources and take pre-defined actions in response to pre-defined events.</a:t>
            </a:r>
          </a:p>
        </p:txBody>
      </p:sp>
      <p:sp>
        <p:nvSpPr>
          <p:cNvPr id="3" name="Title 2">
            <a:extLst>
              <a:ext uri="{FF2B5EF4-FFF2-40B4-BE49-F238E27FC236}">
                <a16:creationId xmlns:a16="http://schemas.microsoft.com/office/drawing/2014/main" id="{D00D7496-C871-4588-963E-7920EB1837AF}"/>
              </a:ext>
            </a:extLst>
          </p:cNvPr>
          <p:cNvSpPr>
            <a:spLocks noGrp="1"/>
          </p:cNvSpPr>
          <p:nvPr>
            <p:ph type="title"/>
          </p:nvPr>
        </p:nvSpPr>
        <p:spPr/>
        <p:txBody>
          <a:bodyPr/>
          <a:lstStyle/>
          <a:p>
            <a:r>
              <a:rPr lang="en-US" dirty="0"/>
              <a:t>Dynamic Failure Detection and Recovery Architecture</a:t>
            </a:r>
          </a:p>
        </p:txBody>
      </p:sp>
    </p:spTree>
    <p:extLst>
      <p:ext uri="{BB962C8B-B14F-4D97-AF65-F5344CB8AC3E}">
        <p14:creationId xmlns:p14="http://schemas.microsoft.com/office/powerpoint/2010/main" val="4175369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B1948-513D-44AF-BE3D-0B649416DCB3}"/>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B6A40C1-D77D-4B71-A42B-56A9DDD6B2BE}"/>
              </a:ext>
            </a:extLst>
          </p:cNvPr>
          <p:cNvSpPr>
            <a:spLocks noGrp="1"/>
          </p:cNvSpPr>
          <p:nvPr>
            <p:ph sz="half" idx="1"/>
          </p:nvPr>
        </p:nvSpPr>
        <p:spPr/>
        <p:txBody>
          <a:bodyPr/>
          <a:lstStyle/>
          <a:p>
            <a:pPr algn="just"/>
            <a:r>
              <a:rPr lang="en-US" dirty="0"/>
              <a:t>The intelligent watchdog monitor keeps track of cloud consumer requests (1) and detects that a cloud service has failed (2)</a:t>
            </a:r>
          </a:p>
        </p:txBody>
      </p:sp>
      <p:sp>
        <p:nvSpPr>
          <p:cNvPr id="6" name="Content Placeholder 5">
            <a:extLst>
              <a:ext uri="{FF2B5EF4-FFF2-40B4-BE49-F238E27FC236}">
                <a16:creationId xmlns:a16="http://schemas.microsoft.com/office/drawing/2014/main" id="{D456BCB6-7874-47C9-867B-A516F47E42B6}"/>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7FE0C17D-EFE4-43F4-878B-5985EA5B8942}"/>
              </a:ext>
            </a:extLst>
          </p:cNvPr>
          <p:cNvPicPr>
            <a:picLocks noChangeAspect="1"/>
          </p:cNvPicPr>
          <p:nvPr/>
        </p:nvPicPr>
        <p:blipFill>
          <a:blip r:embed="rId2"/>
          <a:stretch>
            <a:fillRect/>
          </a:stretch>
        </p:blipFill>
        <p:spPr>
          <a:xfrm>
            <a:off x="6172200" y="1690688"/>
            <a:ext cx="5307101" cy="4486275"/>
          </a:xfrm>
          <a:prstGeom prst="rect">
            <a:avLst/>
          </a:prstGeom>
        </p:spPr>
      </p:pic>
    </p:spTree>
    <p:extLst>
      <p:ext uri="{BB962C8B-B14F-4D97-AF65-F5344CB8AC3E}">
        <p14:creationId xmlns:p14="http://schemas.microsoft.com/office/powerpoint/2010/main" val="2459353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30FA5-7AFF-4383-8418-A724B60A991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753037-FD5E-403C-A008-2FF8108B7EC7}"/>
              </a:ext>
            </a:extLst>
          </p:cNvPr>
          <p:cNvSpPr>
            <a:spLocks noGrp="1"/>
          </p:cNvSpPr>
          <p:nvPr>
            <p:ph sz="half" idx="1"/>
          </p:nvPr>
        </p:nvSpPr>
        <p:spPr/>
        <p:txBody>
          <a:bodyPr/>
          <a:lstStyle/>
          <a:p>
            <a:pPr algn="just"/>
            <a:r>
              <a:rPr lang="en-US" dirty="0"/>
              <a:t>The intelligent watchdog monitor notifies the watchdog system (3), which restores the cloud service based on pre-defined policies</a:t>
            </a:r>
          </a:p>
          <a:p>
            <a:pPr algn="just"/>
            <a:r>
              <a:rPr lang="en-US" dirty="0"/>
              <a:t>The cloud service resumes its runtime operation (4)</a:t>
            </a:r>
          </a:p>
        </p:txBody>
      </p:sp>
      <p:sp>
        <p:nvSpPr>
          <p:cNvPr id="4" name="Content Placeholder 3">
            <a:extLst>
              <a:ext uri="{FF2B5EF4-FFF2-40B4-BE49-F238E27FC236}">
                <a16:creationId xmlns:a16="http://schemas.microsoft.com/office/drawing/2014/main" id="{7D40A322-E2F4-4D8E-8A16-67DDFC0F23D7}"/>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F4BB8BC7-64EF-4402-ACDF-CBF689EAB489}"/>
              </a:ext>
            </a:extLst>
          </p:cNvPr>
          <p:cNvPicPr>
            <a:picLocks noChangeAspect="1"/>
          </p:cNvPicPr>
          <p:nvPr/>
        </p:nvPicPr>
        <p:blipFill>
          <a:blip r:embed="rId2"/>
          <a:stretch>
            <a:fillRect/>
          </a:stretch>
        </p:blipFill>
        <p:spPr>
          <a:xfrm>
            <a:off x="6172200" y="1441531"/>
            <a:ext cx="5474295" cy="4735432"/>
          </a:xfrm>
          <a:prstGeom prst="rect">
            <a:avLst/>
          </a:prstGeom>
        </p:spPr>
      </p:pic>
    </p:spTree>
    <p:extLst>
      <p:ext uri="{BB962C8B-B14F-4D97-AF65-F5344CB8AC3E}">
        <p14:creationId xmlns:p14="http://schemas.microsoft.com/office/powerpoint/2010/main" val="1568337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F1FDCF1-564E-4FCD-BFF0-3CE5F4F5122D}"/>
              </a:ext>
            </a:extLst>
          </p:cNvPr>
          <p:cNvSpPr>
            <a:spLocks noGrp="1"/>
          </p:cNvSpPr>
          <p:nvPr>
            <p:ph idx="1"/>
          </p:nvPr>
        </p:nvSpPr>
        <p:spPr/>
        <p:txBody>
          <a:bodyPr>
            <a:normAutofit fontScale="92500"/>
          </a:bodyPr>
          <a:lstStyle/>
          <a:p>
            <a:pPr algn="just"/>
            <a:r>
              <a:rPr lang="en-US" dirty="0"/>
              <a:t>The resilient watchdog system performs the following five core functions:</a:t>
            </a:r>
          </a:p>
          <a:p>
            <a:pPr lvl="1" algn="just"/>
            <a:r>
              <a:rPr lang="en-US" dirty="0"/>
              <a:t>watching</a:t>
            </a:r>
          </a:p>
          <a:p>
            <a:pPr lvl="1" algn="just"/>
            <a:r>
              <a:rPr lang="en-US" dirty="0"/>
              <a:t>deciding upon an event</a:t>
            </a:r>
          </a:p>
          <a:p>
            <a:pPr lvl="1" algn="just"/>
            <a:r>
              <a:rPr lang="en-US" dirty="0"/>
              <a:t>acting upon an event</a:t>
            </a:r>
          </a:p>
          <a:p>
            <a:pPr lvl="1" algn="just"/>
            <a:r>
              <a:rPr lang="en-US" dirty="0"/>
              <a:t>reporting</a:t>
            </a:r>
          </a:p>
          <a:p>
            <a:pPr lvl="1" algn="just"/>
            <a:r>
              <a:rPr lang="en-US" dirty="0"/>
              <a:t>Escalating</a:t>
            </a:r>
          </a:p>
          <a:p>
            <a:pPr algn="just"/>
            <a:r>
              <a:rPr lang="en-US" dirty="0"/>
              <a:t>Sequential recovery policies can be defined for each IT resource to determine the steps that the intelligent watchdog monitor needs to take when a failure condition occurs</a:t>
            </a:r>
          </a:p>
          <a:p>
            <a:pPr algn="just"/>
            <a:r>
              <a:rPr lang="en-US" dirty="0"/>
              <a:t>For example, a recovery policy can state that one recovery attempt needs to be automatically carried out before issuing a notification </a:t>
            </a:r>
          </a:p>
          <a:p>
            <a:pPr algn="just"/>
            <a:endParaRPr lang="en-US" dirty="0"/>
          </a:p>
        </p:txBody>
      </p:sp>
      <p:sp>
        <p:nvSpPr>
          <p:cNvPr id="5" name="Title 4">
            <a:extLst>
              <a:ext uri="{FF2B5EF4-FFF2-40B4-BE49-F238E27FC236}">
                <a16:creationId xmlns:a16="http://schemas.microsoft.com/office/drawing/2014/main" id="{1FC07C65-C80E-4BEA-AC20-774E02B13A5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35232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DEAA45-63E1-4A95-9C7B-ED8E6A6FE9B9}"/>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36A66B8-51F0-4339-A7D1-2728344E173F}"/>
              </a:ext>
            </a:extLst>
          </p:cNvPr>
          <p:cNvSpPr>
            <a:spLocks noGrp="1"/>
          </p:cNvSpPr>
          <p:nvPr>
            <p:ph sz="half" idx="1"/>
          </p:nvPr>
        </p:nvSpPr>
        <p:spPr/>
        <p:txBody>
          <a:bodyPr/>
          <a:lstStyle/>
          <a:p>
            <a:pPr algn="just"/>
            <a:r>
              <a:rPr lang="en-US" dirty="0"/>
              <a:t>In the event of a failure, the intelligent watchdog monitor refers to its pre-defined policies to recover the cloud service step-by-step, escalating the process when a problem proves to be deeper than expected</a:t>
            </a:r>
          </a:p>
        </p:txBody>
      </p:sp>
      <p:sp>
        <p:nvSpPr>
          <p:cNvPr id="6" name="Content Placeholder 5">
            <a:extLst>
              <a:ext uri="{FF2B5EF4-FFF2-40B4-BE49-F238E27FC236}">
                <a16:creationId xmlns:a16="http://schemas.microsoft.com/office/drawing/2014/main" id="{10DC062E-EF8F-4FD0-A730-27DC15E0A739}"/>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18CAB8E3-BB7B-4617-9E90-CCCEA2900CC4}"/>
              </a:ext>
            </a:extLst>
          </p:cNvPr>
          <p:cNvPicPr>
            <a:picLocks noChangeAspect="1"/>
          </p:cNvPicPr>
          <p:nvPr/>
        </p:nvPicPr>
        <p:blipFill>
          <a:blip r:embed="rId2"/>
          <a:stretch>
            <a:fillRect/>
          </a:stretch>
        </p:blipFill>
        <p:spPr>
          <a:xfrm>
            <a:off x="6172200" y="1018674"/>
            <a:ext cx="5822105" cy="5474201"/>
          </a:xfrm>
          <a:prstGeom prst="rect">
            <a:avLst/>
          </a:prstGeom>
        </p:spPr>
      </p:pic>
    </p:spTree>
    <p:extLst>
      <p:ext uri="{BB962C8B-B14F-4D97-AF65-F5344CB8AC3E}">
        <p14:creationId xmlns:p14="http://schemas.microsoft.com/office/powerpoint/2010/main" val="31690743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2F510BF-3DC3-4526-8772-F627C3B2916C}"/>
              </a:ext>
            </a:extLst>
          </p:cNvPr>
          <p:cNvSpPr>
            <a:spLocks noGrp="1"/>
          </p:cNvSpPr>
          <p:nvPr>
            <p:ph idx="1"/>
          </p:nvPr>
        </p:nvSpPr>
        <p:spPr/>
        <p:txBody>
          <a:bodyPr/>
          <a:lstStyle/>
          <a:p>
            <a:pPr algn="just"/>
            <a:r>
              <a:rPr lang="en-US" dirty="0"/>
              <a:t>Some of the actions the intelligent watchdog monitor commonly takes to escalate an issue include:</a:t>
            </a:r>
          </a:p>
          <a:p>
            <a:pPr lvl="1" algn="just"/>
            <a:r>
              <a:rPr lang="en-US" dirty="0"/>
              <a:t>running a batch file</a:t>
            </a:r>
          </a:p>
          <a:p>
            <a:pPr lvl="1" algn="just"/>
            <a:r>
              <a:rPr lang="en-US" dirty="0"/>
              <a:t>sending a console message</a:t>
            </a:r>
          </a:p>
          <a:p>
            <a:pPr lvl="1" algn="just"/>
            <a:r>
              <a:rPr lang="en-US" dirty="0"/>
              <a:t>sending a text message</a:t>
            </a:r>
          </a:p>
          <a:p>
            <a:pPr lvl="1" algn="just"/>
            <a:r>
              <a:rPr lang="en-US" dirty="0"/>
              <a:t>sending an email message</a:t>
            </a:r>
          </a:p>
          <a:p>
            <a:pPr lvl="1" algn="just"/>
            <a:r>
              <a:rPr lang="en-US" dirty="0"/>
              <a:t>sending an SNMP trap</a:t>
            </a:r>
          </a:p>
          <a:p>
            <a:pPr lvl="1" algn="just"/>
            <a:r>
              <a:rPr lang="en-US" dirty="0"/>
              <a:t>logging a ticket</a:t>
            </a:r>
          </a:p>
        </p:txBody>
      </p:sp>
      <p:sp>
        <p:nvSpPr>
          <p:cNvPr id="5" name="Title 4">
            <a:extLst>
              <a:ext uri="{FF2B5EF4-FFF2-40B4-BE49-F238E27FC236}">
                <a16:creationId xmlns:a16="http://schemas.microsoft.com/office/drawing/2014/main" id="{D1FBB281-D940-4A81-90C6-D8F0A4C8841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87866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784EC9-730E-48ED-8565-CF5FF87D4A29}"/>
              </a:ext>
            </a:extLst>
          </p:cNvPr>
          <p:cNvSpPr>
            <a:spLocks noGrp="1"/>
          </p:cNvSpPr>
          <p:nvPr>
            <p:ph idx="1"/>
          </p:nvPr>
        </p:nvSpPr>
        <p:spPr/>
        <p:txBody>
          <a:bodyPr>
            <a:normAutofit fontScale="92500" lnSpcReduction="20000"/>
          </a:bodyPr>
          <a:lstStyle/>
          <a:p>
            <a:pPr algn="just"/>
            <a:r>
              <a:rPr lang="en-US" dirty="0"/>
              <a:t>Remotely provisioning servers is common because remote management software is usually native to the operating system of most physical servers</a:t>
            </a:r>
          </a:p>
          <a:p>
            <a:pPr algn="just"/>
            <a:r>
              <a:rPr lang="en-US" dirty="0"/>
              <a:t>However, access to conventional remote management programs is unavailable for </a:t>
            </a:r>
            <a:r>
              <a:rPr lang="en-US" i="1" dirty="0"/>
              <a:t>bare-metal servers</a:t>
            </a:r>
            <a:r>
              <a:rPr lang="en-US" dirty="0"/>
              <a:t>—physical servers that do not have pre-installed operating systems or any other software.</a:t>
            </a:r>
          </a:p>
          <a:p>
            <a:pPr algn="just"/>
            <a:r>
              <a:rPr lang="en-US" dirty="0"/>
              <a:t>Most contemporary physical servers provide the option of installing remote management support in the server’s ROM</a:t>
            </a:r>
          </a:p>
          <a:p>
            <a:pPr algn="just"/>
            <a:r>
              <a:rPr lang="en-US" dirty="0"/>
              <a:t>This is offered by some vendors through an expansion card while others have the components already integrated into the chipset</a:t>
            </a:r>
          </a:p>
          <a:p>
            <a:pPr algn="just"/>
            <a:r>
              <a:rPr lang="en-US" dirty="0"/>
              <a:t>The </a:t>
            </a:r>
            <a:r>
              <a:rPr lang="en-US" i="1" dirty="0"/>
              <a:t>bare-metal provisioning architecture</a:t>
            </a:r>
            <a:r>
              <a:rPr lang="en-US" dirty="0"/>
              <a:t> establishes a system that utilizes this feature with specialized service agents, which are used to discover and effectively provision entire operating systems remotely</a:t>
            </a:r>
          </a:p>
        </p:txBody>
      </p:sp>
      <p:sp>
        <p:nvSpPr>
          <p:cNvPr id="3" name="Title 2">
            <a:extLst>
              <a:ext uri="{FF2B5EF4-FFF2-40B4-BE49-F238E27FC236}">
                <a16:creationId xmlns:a16="http://schemas.microsoft.com/office/drawing/2014/main" id="{C70720B9-4A35-4DC2-98D1-B3677E66CA49}"/>
              </a:ext>
            </a:extLst>
          </p:cNvPr>
          <p:cNvSpPr>
            <a:spLocks noGrp="1"/>
          </p:cNvSpPr>
          <p:nvPr>
            <p:ph type="title"/>
          </p:nvPr>
        </p:nvSpPr>
        <p:spPr/>
        <p:txBody>
          <a:bodyPr/>
          <a:lstStyle/>
          <a:p>
            <a:r>
              <a:rPr lang="en-US" dirty="0"/>
              <a:t>Bare-Metal Provisioning Architecture</a:t>
            </a:r>
          </a:p>
        </p:txBody>
      </p:sp>
    </p:spTree>
    <p:extLst>
      <p:ext uri="{BB962C8B-B14F-4D97-AF65-F5344CB8AC3E}">
        <p14:creationId xmlns:p14="http://schemas.microsoft.com/office/powerpoint/2010/main" val="221142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98FC2FD-EE7B-4193-8729-307F96013705}"/>
              </a:ext>
            </a:extLst>
          </p:cNvPr>
          <p:cNvSpPr>
            <a:spLocks noGrp="1"/>
          </p:cNvSpPr>
          <p:nvPr>
            <p:ph idx="1"/>
          </p:nvPr>
        </p:nvSpPr>
        <p:spPr/>
        <p:txBody>
          <a:bodyPr/>
          <a:lstStyle/>
          <a:p>
            <a:pPr algn="just"/>
            <a:r>
              <a:rPr lang="en-US" dirty="0"/>
              <a:t>The hypervisor clustering architecture establishes a high-availability cluster of hypervisors across multiple physical servers</a:t>
            </a:r>
          </a:p>
          <a:p>
            <a:pPr algn="just"/>
            <a:r>
              <a:rPr lang="en-US" dirty="0"/>
              <a:t>If a given hypervisor or its underlying physical server becomes unavailable, the hosted virtual servers can be moved to another physical server or hypervisor to maintain runtime operations </a:t>
            </a:r>
          </a:p>
        </p:txBody>
      </p:sp>
      <p:sp>
        <p:nvSpPr>
          <p:cNvPr id="5" name="Title 4">
            <a:extLst>
              <a:ext uri="{FF2B5EF4-FFF2-40B4-BE49-F238E27FC236}">
                <a16:creationId xmlns:a16="http://schemas.microsoft.com/office/drawing/2014/main" id="{46F0B2E4-7D62-42F7-8858-BDDAB755E7E0}"/>
              </a:ext>
            </a:extLst>
          </p:cNvPr>
          <p:cNvSpPr>
            <a:spLocks noGrp="1"/>
          </p:cNvSpPr>
          <p:nvPr>
            <p:ph type="title"/>
          </p:nvPr>
        </p:nvSpPr>
        <p:spPr/>
        <p:txBody>
          <a:bodyPr/>
          <a:lstStyle/>
          <a:p>
            <a:r>
              <a:rPr lang="en-US" dirty="0"/>
              <a:t>Hypervisor Clustering Architecture</a:t>
            </a:r>
          </a:p>
        </p:txBody>
      </p:sp>
    </p:spTree>
    <p:extLst>
      <p:ext uri="{BB962C8B-B14F-4D97-AF65-F5344CB8AC3E}">
        <p14:creationId xmlns:p14="http://schemas.microsoft.com/office/powerpoint/2010/main" val="910867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A989CC-6EC1-4D25-8BB0-8E70DC7F5579}"/>
              </a:ext>
            </a:extLst>
          </p:cNvPr>
          <p:cNvSpPr>
            <a:spLocks noGrp="1"/>
          </p:cNvSpPr>
          <p:nvPr>
            <p:ph idx="1"/>
          </p:nvPr>
        </p:nvSpPr>
        <p:spPr/>
        <p:txBody>
          <a:bodyPr>
            <a:normAutofit lnSpcReduction="10000"/>
          </a:bodyPr>
          <a:lstStyle/>
          <a:p>
            <a:pPr algn="just"/>
            <a:r>
              <a:rPr lang="en-US" dirty="0"/>
              <a:t>The remote management software that is integrated with the server’s ROM becomes available upon server start-up</a:t>
            </a:r>
          </a:p>
          <a:p>
            <a:pPr algn="just"/>
            <a:r>
              <a:rPr lang="en-US" dirty="0"/>
              <a:t>A Web-based or proprietary user-interface, like the portal provided by the remote administration system, is usually used to connect to the physical server’s native remote management interface</a:t>
            </a:r>
          </a:p>
          <a:p>
            <a:pPr algn="just"/>
            <a:r>
              <a:rPr lang="en-US" dirty="0"/>
              <a:t>The IP address of the remote management interface can be configured manually, through the default IP, or alternatively set through the configuration of a DHCP service</a:t>
            </a:r>
          </a:p>
          <a:p>
            <a:pPr algn="just"/>
            <a:r>
              <a:rPr lang="en-US" dirty="0"/>
              <a:t>IP addresses in IaaS platforms can be forwarded directly to cloud consumers so that they can perform bare-metal operating system installations independently</a:t>
            </a:r>
          </a:p>
        </p:txBody>
      </p:sp>
      <p:sp>
        <p:nvSpPr>
          <p:cNvPr id="3" name="Title 2">
            <a:extLst>
              <a:ext uri="{FF2B5EF4-FFF2-40B4-BE49-F238E27FC236}">
                <a16:creationId xmlns:a16="http://schemas.microsoft.com/office/drawing/2014/main" id="{24BC221E-7F3D-454A-9F5B-7358D7128D10}"/>
              </a:ext>
            </a:extLst>
          </p:cNvPr>
          <p:cNvSpPr>
            <a:spLocks noGrp="1"/>
          </p:cNvSpPr>
          <p:nvPr>
            <p:ph type="title"/>
          </p:nvPr>
        </p:nvSpPr>
        <p:spPr/>
        <p:txBody>
          <a:bodyPr/>
          <a:lstStyle/>
          <a:p>
            <a:r>
              <a:rPr lang="en-US" dirty="0"/>
              <a:t>Bare-Metal Provisioning Architecture</a:t>
            </a:r>
          </a:p>
        </p:txBody>
      </p:sp>
    </p:spTree>
    <p:extLst>
      <p:ext uri="{BB962C8B-B14F-4D97-AF65-F5344CB8AC3E}">
        <p14:creationId xmlns:p14="http://schemas.microsoft.com/office/powerpoint/2010/main" val="20513139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ED4857-6F2C-4CB2-A96C-FC139D59837C}"/>
              </a:ext>
            </a:extLst>
          </p:cNvPr>
          <p:cNvSpPr>
            <a:spLocks noGrp="1"/>
          </p:cNvSpPr>
          <p:nvPr>
            <p:ph idx="1"/>
          </p:nvPr>
        </p:nvSpPr>
        <p:spPr/>
        <p:txBody>
          <a:bodyPr/>
          <a:lstStyle/>
          <a:p>
            <a:pPr algn="just"/>
            <a:r>
              <a:rPr lang="en-US" dirty="0"/>
              <a:t>Although remote management software is used to enable connections to physical server consoles and deploy operating systems, there are two common concerns about its usage:</a:t>
            </a:r>
          </a:p>
          <a:p>
            <a:pPr lvl="1" algn="just"/>
            <a:r>
              <a:rPr lang="en-US" dirty="0"/>
              <a:t>Manual deployment on multiple servers can be vulnerable to inadvertent human and configuration errors.</a:t>
            </a:r>
          </a:p>
          <a:p>
            <a:pPr lvl="1" algn="just"/>
            <a:r>
              <a:rPr lang="en-US" dirty="0"/>
              <a:t>Remote management software can be time-intensive and require significant runtime IT resource processing.</a:t>
            </a:r>
          </a:p>
          <a:p>
            <a:pPr algn="just"/>
            <a:endParaRPr lang="en-US" dirty="0"/>
          </a:p>
        </p:txBody>
      </p:sp>
      <p:sp>
        <p:nvSpPr>
          <p:cNvPr id="3" name="Title 2">
            <a:extLst>
              <a:ext uri="{FF2B5EF4-FFF2-40B4-BE49-F238E27FC236}">
                <a16:creationId xmlns:a16="http://schemas.microsoft.com/office/drawing/2014/main" id="{BA3F7B15-2A87-4221-B202-9B0F49381DA8}"/>
              </a:ext>
            </a:extLst>
          </p:cNvPr>
          <p:cNvSpPr>
            <a:spLocks noGrp="1"/>
          </p:cNvSpPr>
          <p:nvPr>
            <p:ph type="title"/>
          </p:nvPr>
        </p:nvSpPr>
        <p:spPr/>
        <p:txBody>
          <a:bodyPr/>
          <a:lstStyle/>
          <a:p>
            <a:r>
              <a:rPr lang="en-US" dirty="0"/>
              <a:t>Bare-Metal Provisioning Architecture</a:t>
            </a:r>
          </a:p>
        </p:txBody>
      </p:sp>
    </p:spTree>
    <p:extLst>
      <p:ext uri="{BB962C8B-B14F-4D97-AF65-F5344CB8AC3E}">
        <p14:creationId xmlns:p14="http://schemas.microsoft.com/office/powerpoint/2010/main" val="21985270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459810-0F7B-423A-BD70-51EA4F476C8A}"/>
              </a:ext>
            </a:extLst>
          </p:cNvPr>
          <p:cNvSpPr>
            <a:spLocks noGrp="1"/>
          </p:cNvSpPr>
          <p:nvPr>
            <p:ph idx="1"/>
          </p:nvPr>
        </p:nvSpPr>
        <p:spPr/>
        <p:txBody>
          <a:bodyPr>
            <a:normAutofit fontScale="92500" lnSpcReduction="10000"/>
          </a:bodyPr>
          <a:lstStyle/>
          <a:p>
            <a:pPr algn="just"/>
            <a:r>
              <a:rPr lang="en-US" dirty="0"/>
              <a:t>The bare-metal provisioning system addresses these issues by using the following components:</a:t>
            </a:r>
          </a:p>
          <a:p>
            <a:pPr lvl="1" algn="just"/>
            <a:r>
              <a:rPr lang="en-US" i="1" dirty="0"/>
              <a:t>Discovery Agent</a:t>
            </a:r>
            <a:r>
              <a:rPr lang="en-US" dirty="0"/>
              <a:t> – A type of monitoring agent that searches and finds available physical servers to be assigned to cloud consumers.</a:t>
            </a:r>
          </a:p>
          <a:p>
            <a:pPr lvl="1" algn="just"/>
            <a:r>
              <a:rPr lang="en-US" i="1" dirty="0"/>
              <a:t>Deployment Agent</a:t>
            </a:r>
            <a:r>
              <a:rPr lang="en-US" dirty="0"/>
              <a:t> – A management agent that is installed into a physical server’s memory, to be positioned as a client for the bare-metal provisioning deployment system.</a:t>
            </a:r>
          </a:p>
          <a:p>
            <a:pPr lvl="1" algn="just"/>
            <a:r>
              <a:rPr lang="en-US" i="1" dirty="0"/>
              <a:t>Discovery Section</a:t>
            </a:r>
            <a:r>
              <a:rPr lang="en-US" dirty="0"/>
              <a:t> – A software component that scans the network and locates available physical servers with which to connect.</a:t>
            </a:r>
          </a:p>
          <a:p>
            <a:pPr lvl="1" algn="just"/>
            <a:r>
              <a:rPr lang="en-US" i="1" dirty="0"/>
              <a:t>Management Loader</a:t>
            </a:r>
            <a:r>
              <a:rPr lang="en-US" dirty="0"/>
              <a:t> – The component that connects to the physical server and loads the management options for the cloud consumer.</a:t>
            </a:r>
          </a:p>
          <a:p>
            <a:pPr lvl="1" algn="just"/>
            <a:r>
              <a:rPr lang="en-US" i="1" dirty="0"/>
              <a:t>Deployment Component</a:t>
            </a:r>
            <a:r>
              <a:rPr lang="en-US" dirty="0"/>
              <a:t> – The component responsible for installing the operating system on the selected physical servers.</a:t>
            </a:r>
          </a:p>
          <a:p>
            <a:pPr algn="just"/>
            <a:endParaRPr lang="en-US" dirty="0"/>
          </a:p>
        </p:txBody>
      </p:sp>
      <p:sp>
        <p:nvSpPr>
          <p:cNvPr id="3" name="Title 2">
            <a:extLst>
              <a:ext uri="{FF2B5EF4-FFF2-40B4-BE49-F238E27FC236}">
                <a16:creationId xmlns:a16="http://schemas.microsoft.com/office/drawing/2014/main" id="{05DD3AB6-837E-46BA-9C20-1A9B174C9F76}"/>
              </a:ext>
            </a:extLst>
          </p:cNvPr>
          <p:cNvSpPr>
            <a:spLocks noGrp="1"/>
          </p:cNvSpPr>
          <p:nvPr>
            <p:ph type="title"/>
          </p:nvPr>
        </p:nvSpPr>
        <p:spPr/>
        <p:txBody>
          <a:bodyPr/>
          <a:lstStyle/>
          <a:p>
            <a:r>
              <a:rPr lang="en-US" dirty="0"/>
              <a:t>Bare-Metal Provisioning Architecture</a:t>
            </a:r>
          </a:p>
        </p:txBody>
      </p:sp>
    </p:spTree>
    <p:extLst>
      <p:ext uri="{BB962C8B-B14F-4D97-AF65-F5344CB8AC3E}">
        <p14:creationId xmlns:p14="http://schemas.microsoft.com/office/powerpoint/2010/main" val="2463742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F3D304-14E3-4F2C-88D1-D9978096F0FF}"/>
              </a:ext>
            </a:extLst>
          </p:cNvPr>
          <p:cNvSpPr>
            <a:spLocks noGrp="1"/>
          </p:cNvSpPr>
          <p:nvPr>
            <p:ph idx="1"/>
          </p:nvPr>
        </p:nvSpPr>
        <p:spPr/>
        <p:txBody>
          <a:bodyPr/>
          <a:lstStyle/>
          <a:p>
            <a:pPr algn="just"/>
            <a:r>
              <a:rPr lang="en-US" dirty="0"/>
              <a:t>The bare-metal provisioning system provides an auto-deployment feature that allows cloud consumers to connect to the deployment software and provision more than one server or operating system at the same time</a:t>
            </a:r>
          </a:p>
          <a:p>
            <a:pPr algn="just"/>
            <a:r>
              <a:rPr lang="en-US" dirty="0"/>
              <a:t>The central deployment system connects to the servers via their management interfaces, and uses the same protocol to upload and operate as an agent in the physical server’s RAM</a:t>
            </a:r>
          </a:p>
          <a:p>
            <a:pPr algn="just"/>
            <a:r>
              <a:rPr lang="en-US" dirty="0"/>
              <a:t>The bare-metal server then becomes a raw client with a management agent installed, and the deployment software uploads the required setup files to deploy the operating system </a:t>
            </a:r>
          </a:p>
        </p:txBody>
      </p:sp>
      <p:sp>
        <p:nvSpPr>
          <p:cNvPr id="3" name="Title 2">
            <a:extLst>
              <a:ext uri="{FF2B5EF4-FFF2-40B4-BE49-F238E27FC236}">
                <a16:creationId xmlns:a16="http://schemas.microsoft.com/office/drawing/2014/main" id="{5733030F-C00C-441D-8F1A-2B3727BCE34A}"/>
              </a:ext>
            </a:extLst>
          </p:cNvPr>
          <p:cNvSpPr>
            <a:spLocks noGrp="1"/>
          </p:cNvSpPr>
          <p:nvPr>
            <p:ph type="title"/>
          </p:nvPr>
        </p:nvSpPr>
        <p:spPr/>
        <p:txBody>
          <a:bodyPr/>
          <a:lstStyle/>
          <a:p>
            <a:r>
              <a:rPr lang="en-US" dirty="0"/>
              <a:t>Bare-Metal Provisioning Architecture</a:t>
            </a:r>
          </a:p>
        </p:txBody>
      </p:sp>
    </p:spTree>
    <p:extLst>
      <p:ext uri="{BB962C8B-B14F-4D97-AF65-F5344CB8AC3E}">
        <p14:creationId xmlns:p14="http://schemas.microsoft.com/office/powerpoint/2010/main" val="614830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9F88B7-E0A0-449D-919D-7F8FCFCCF051}"/>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213D62AD-BD23-43C1-8D03-697F5D20CFAA}"/>
              </a:ext>
            </a:extLst>
          </p:cNvPr>
          <p:cNvSpPr>
            <a:spLocks noGrp="1"/>
          </p:cNvSpPr>
          <p:nvPr>
            <p:ph sz="half" idx="1"/>
          </p:nvPr>
        </p:nvSpPr>
        <p:spPr/>
        <p:txBody>
          <a:bodyPr/>
          <a:lstStyle/>
          <a:p>
            <a:pPr algn="just"/>
            <a:r>
              <a:rPr lang="en-US" dirty="0"/>
              <a:t>The cloud consumer connects to the deployment solution (1) to perform a search using the discovery agent (2)</a:t>
            </a:r>
          </a:p>
          <a:p>
            <a:pPr algn="just"/>
            <a:r>
              <a:rPr lang="en-US" dirty="0"/>
              <a:t>The available physical servers are shown to the cloud consumer (3)</a:t>
            </a:r>
          </a:p>
        </p:txBody>
      </p:sp>
      <p:sp>
        <p:nvSpPr>
          <p:cNvPr id="6" name="Content Placeholder 5">
            <a:extLst>
              <a:ext uri="{FF2B5EF4-FFF2-40B4-BE49-F238E27FC236}">
                <a16:creationId xmlns:a16="http://schemas.microsoft.com/office/drawing/2014/main" id="{13EB4C2E-A099-40DB-9293-AAE87E93E19E}"/>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5091C1A7-8A5B-4609-8648-58AB9B2E5965}"/>
              </a:ext>
            </a:extLst>
          </p:cNvPr>
          <p:cNvPicPr>
            <a:picLocks noChangeAspect="1"/>
          </p:cNvPicPr>
          <p:nvPr/>
        </p:nvPicPr>
        <p:blipFill>
          <a:blip r:embed="rId2"/>
          <a:stretch>
            <a:fillRect/>
          </a:stretch>
        </p:blipFill>
        <p:spPr>
          <a:xfrm>
            <a:off x="6172200" y="1203159"/>
            <a:ext cx="5682916" cy="4973804"/>
          </a:xfrm>
          <a:prstGeom prst="rect">
            <a:avLst/>
          </a:prstGeom>
        </p:spPr>
      </p:pic>
    </p:spTree>
    <p:extLst>
      <p:ext uri="{BB962C8B-B14F-4D97-AF65-F5344CB8AC3E}">
        <p14:creationId xmlns:p14="http://schemas.microsoft.com/office/powerpoint/2010/main" val="454289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A7C335-E2DC-43BA-BC23-DFCDA865C253}"/>
              </a:ext>
            </a:extLst>
          </p:cNvPr>
          <p:cNvSpPr>
            <a:spLocks noGrp="1"/>
          </p:cNvSpPr>
          <p:nvPr>
            <p:ph idx="1"/>
          </p:nvPr>
        </p:nvSpPr>
        <p:spPr/>
        <p:txBody>
          <a:bodyPr/>
          <a:lstStyle/>
          <a:p>
            <a:pPr algn="just"/>
            <a:r>
              <a:rPr lang="en-US" dirty="0"/>
              <a:t>Deployment images, operating system deployment automation, or unattended deployment and post installation configuration scripts can be used via the intelligent automation engine and self-service portal to extend this functionality.</a:t>
            </a:r>
          </a:p>
        </p:txBody>
      </p:sp>
      <p:sp>
        <p:nvSpPr>
          <p:cNvPr id="5" name="Title 4">
            <a:extLst>
              <a:ext uri="{FF2B5EF4-FFF2-40B4-BE49-F238E27FC236}">
                <a16:creationId xmlns:a16="http://schemas.microsoft.com/office/drawing/2014/main" id="{70C4AFB2-C340-482B-AE9C-BFAE4ECE5AF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66266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315F2-2C1D-422C-BAA4-A08679B4CCE5}"/>
              </a:ext>
            </a:extLst>
          </p:cNvPr>
          <p:cNvSpPr>
            <a:spLocks noGrp="1"/>
          </p:cNvSpPr>
          <p:nvPr>
            <p:ph idx="1"/>
          </p:nvPr>
        </p:nvSpPr>
        <p:spPr/>
        <p:txBody>
          <a:bodyPr>
            <a:normAutofit fontScale="92500" lnSpcReduction="10000"/>
          </a:bodyPr>
          <a:lstStyle/>
          <a:p>
            <a:pPr algn="just"/>
            <a:r>
              <a:rPr lang="en-US" dirty="0"/>
              <a:t>The following additional mechanisms can be part of this architecture:</a:t>
            </a:r>
          </a:p>
          <a:p>
            <a:pPr lvl="1" algn="just"/>
            <a:r>
              <a:rPr lang="en-US" i="1" dirty="0"/>
              <a:t>Cloud Storage Device</a:t>
            </a:r>
            <a:r>
              <a:rPr lang="en-US" dirty="0"/>
              <a:t> – This mechanism stores operating system templates and installation files, as well as deployment agents and deployment packages for the provisioning system.</a:t>
            </a:r>
          </a:p>
          <a:p>
            <a:pPr lvl="1" algn="just"/>
            <a:r>
              <a:rPr lang="en-US" i="1" dirty="0"/>
              <a:t>Hypervisor</a:t>
            </a:r>
            <a:r>
              <a:rPr lang="en-US" dirty="0"/>
              <a:t> – The deployment of hypervisors on physical servers as part of the operating system provisioning can be required</a:t>
            </a:r>
          </a:p>
          <a:p>
            <a:pPr lvl="1" algn="just"/>
            <a:r>
              <a:rPr lang="en-US" i="1" dirty="0"/>
              <a:t>Logical Network Perimeter</a:t>
            </a:r>
            <a:r>
              <a:rPr lang="en-US" dirty="0"/>
              <a:t> – Logical network perimeter boundaries help ensure that raw physical servers can only be accessed by authorized cloud consumers.</a:t>
            </a:r>
          </a:p>
          <a:p>
            <a:pPr lvl="1" algn="just"/>
            <a:r>
              <a:rPr lang="en-US" i="1" dirty="0"/>
              <a:t>Resource Replication</a:t>
            </a:r>
            <a:r>
              <a:rPr lang="en-US" dirty="0"/>
              <a:t> – This mechanism is implemented for the replication of IT resources by deploying a new hypervisor on a physical server to balance the hypervisor workload during or after provisioning.</a:t>
            </a:r>
          </a:p>
          <a:p>
            <a:pPr lvl="1" algn="just"/>
            <a:r>
              <a:rPr lang="en-US" i="1" dirty="0"/>
              <a:t>SLA Management System</a:t>
            </a:r>
            <a:r>
              <a:rPr lang="en-US" dirty="0"/>
              <a:t> – This management system ensures that the availability of physical bare-metal servers is in accordance with pre-defined SLA stipulations.</a:t>
            </a:r>
          </a:p>
          <a:p>
            <a:pPr algn="just"/>
            <a:endParaRPr lang="en-US" dirty="0"/>
          </a:p>
        </p:txBody>
      </p:sp>
      <p:sp>
        <p:nvSpPr>
          <p:cNvPr id="3" name="Title 2">
            <a:extLst>
              <a:ext uri="{FF2B5EF4-FFF2-40B4-BE49-F238E27FC236}">
                <a16:creationId xmlns:a16="http://schemas.microsoft.com/office/drawing/2014/main" id="{F6202394-AEBB-4BFD-9353-F078A817DD8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36702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21C0FD-3219-4EF7-A771-D238731ABD50}"/>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7F7D820-28C8-4E66-9FE2-C54B26C06CBB}"/>
              </a:ext>
            </a:extLst>
          </p:cNvPr>
          <p:cNvSpPr>
            <a:spLocks noGrp="1"/>
          </p:cNvSpPr>
          <p:nvPr>
            <p:ph sz="half" idx="1"/>
          </p:nvPr>
        </p:nvSpPr>
        <p:spPr/>
        <p:txBody>
          <a:bodyPr>
            <a:normAutofit fontScale="92500" lnSpcReduction="10000"/>
          </a:bodyPr>
          <a:lstStyle/>
          <a:p>
            <a:pPr algn="just"/>
            <a:r>
              <a:rPr lang="en-US" dirty="0"/>
              <a:t>The cloud consumer selects a physical server to provision (4)</a:t>
            </a:r>
          </a:p>
          <a:p>
            <a:pPr algn="just"/>
            <a:r>
              <a:rPr lang="en-US" dirty="0"/>
              <a:t>The deployment agent is loaded to the physical server’s RAM via the remote management system (5)</a:t>
            </a:r>
          </a:p>
          <a:p>
            <a:pPr algn="just"/>
            <a:r>
              <a:rPr lang="en-US" dirty="0"/>
              <a:t>The cloud consumer selects an operating system and method of configuration via the deployment solution (6)</a:t>
            </a:r>
          </a:p>
          <a:p>
            <a:pPr algn="just"/>
            <a:r>
              <a:rPr lang="en-US" dirty="0"/>
              <a:t>The operating system is installed and the server becomes operational (7).</a:t>
            </a:r>
          </a:p>
          <a:p>
            <a:pPr algn="just"/>
            <a:endParaRPr lang="en-US" dirty="0"/>
          </a:p>
        </p:txBody>
      </p:sp>
      <p:sp>
        <p:nvSpPr>
          <p:cNvPr id="6" name="Content Placeholder 5">
            <a:extLst>
              <a:ext uri="{FF2B5EF4-FFF2-40B4-BE49-F238E27FC236}">
                <a16:creationId xmlns:a16="http://schemas.microsoft.com/office/drawing/2014/main" id="{7E382A84-42BE-45F6-8C48-E84A02150860}"/>
              </a:ext>
            </a:extLst>
          </p:cNvPr>
          <p:cNvSpPr>
            <a:spLocks noGrp="1"/>
          </p:cNvSpPr>
          <p:nvPr>
            <p:ph sz="half" idx="2"/>
          </p:nvPr>
        </p:nvSpPr>
        <p:spPr/>
        <p:txBody>
          <a:bodyPr>
            <a:normAutofit fontScale="92500" lnSpcReduction="10000"/>
          </a:bodyPr>
          <a:lstStyle/>
          <a:p>
            <a:endParaRPr lang="en-US"/>
          </a:p>
        </p:txBody>
      </p:sp>
      <p:pic>
        <p:nvPicPr>
          <p:cNvPr id="7" name="Picture 6" descr="Image">
            <a:extLst>
              <a:ext uri="{FF2B5EF4-FFF2-40B4-BE49-F238E27FC236}">
                <a16:creationId xmlns:a16="http://schemas.microsoft.com/office/drawing/2014/main" id="{16BDA682-22C9-425C-B7EA-5AA287521C8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172200" y="914401"/>
            <a:ext cx="5804986" cy="5262562"/>
          </a:xfrm>
          <a:prstGeom prst="rect">
            <a:avLst/>
          </a:prstGeom>
          <a:noFill/>
          <a:ln>
            <a:noFill/>
          </a:ln>
        </p:spPr>
      </p:pic>
    </p:spTree>
    <p:extLst>
      <p:ext uri="{BB962C8B-B14F-4D97-AF65-F5344CB8AC3E}">
        <p14:creationId xmlns:p14="http://schemas.microsoft.com/office/powerpoint/2010/main" val="941889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BC2F266-4A69-4A97-BD2C-6A36D44641FD}"/>
              </a:ext>
            </a:extLst>
          </p:cNvPr>
          <p:cNvSpPr>
            <a:spLocks noGrp="1"/>
          </p:cNvSpPr>
          <p:nvPr>
            <p:ph idx="1"/>
          </p:nvPr>
        </p:nvSpPr>
        <p:spPr/>
        <p:txBody>
          <a:bodyPr/>
          <a:lstStyle/>
          <a:p>
            <a:pPr algn="just"/>
            <a:r>
              <a:rPr lang="en-US" dirty="0"/>
              <a:t>A conventional provisioning process can involve a number of tasks that are traditionally completed manually by administrators and technology experts that prepare the requested IT resources as per pre-packaged specifications or custom client requests</a:t>
            </a:r>
          </a:p>
          <a:p>
            <a:pPr algn="just"/>
            <a:r>
              <a:rPr lang="en-US" dirty="0"/>
              <a:t>In cloud environments, where higher volumes of customers are serviced and where the average customer requests higher volumes of IT resources, manual provisioning processes are inadequate and can even lead to unreasonable risk due to human error and inefficient response times</a:t>
            </a:r>
          </a:p>
          <a:p>
            <a:pPr algn="just"/>
            <a:endParaRPr lang="en-US" dirty="0"/>
          </a:p>
        </p:txBody>
      </p:sp>
      <p:sp>
        <p:nvSpPr>
          <p:cNvPr id="5" name="Title 4">
            <a:extLst>
              <a:ext uri="{FF2B5EF4-FFF2-40B4-BE49-F238E27FC236}">
                <a16:creationId xmlns:a16="http://schemas.microsoft.com/office/drawing/2014/main" id="{51FF4765-FA7A-43C5-9033-0F75CF5E6A21}"/>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26433548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A8CFFF-56AF-4775-A843-914C4F5DA842}"/>
              </a:ext>
            </a:extLst>
          </p:cNvPr>
          <p:cNvSpPr>
            <a:spLocks noGrp="1"/>
          </p:cNvSpPr>
          <p:nvPr>
            <p:ph idx="1"/>
          </p:nvPr>
        </p:nvSpPr>
        <p:spPr/>
        <p:txBody>
          <a:bodyPr>
            <a:normAutofit lnSpcReduction="10000"/>
          </a:bodyPr>
          <a:lstStyle/>
          <a:p>
            <a:pPr algn="just"/>
            <a:r>
              <a:rPr lang="en-US" dirty="0"/>
              <a:t>For example, a cloud consumer that requests the installation, configuration, and updating of twenty-five Windows servers with several applications requires that half of the applications be identical installations, while the other half be customized</a:t>
            </a:r>
          </a:p>
          <a:p>
            <a:pPr algn="just"/>
            <a:r>
              <a:rPr lang="en-US" dirty="0"/>
              <a:t>Each operating system deployment can take up to 30 minutes, followed by additional time for security patches and operating system updates that require server rebooting</a:t>
            </a:r>
          </a:p>
          <a:p>
            <a:pPr algn="just"/>
            <a:r>
              <a:rPr lang="en-US" dirty="0"/>
              <a:t>The applications finally need to be deployed and configured. Using a manual or semi-automated approach requires excessive amounts of time, and introduces a probability of human error that increases with each installation.</a:t>
            </a:r>
          </a:p>
          <a:p>
            <a:pPr algn="just"/>
            <a:endParaRPr lang="en-US" dirty="0"/>
          </a:p>
        </p:txBody>
      </p:sp>
      <p:sp>
        <p:nvSpPr>
          <p:cNvPr id="3" name="Title 2">
            <a:extLst>
              <a:ext uri="{FF2B5EF4-FFF2-40B4-BE49-F238E27FC236}">
                <a16:creationId xmlns:a16="http://schemas.microsoft.com/office/drawing/2014/main" id="{2172950B-F736-44F7-ACDE-CD9BBE567290}"/>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2585013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0BCE8D-DA24-49AF-ABDD-591AD5FC0D47}"/>
              </a:ext>
            </a:extLst>
          </p:cNvPr>
          <p:cNvSpPr>
            <a:spLocks noGrp="1"/>
          </p:cNvSpPr>
          <p:nvPr>
            <p:ph type="title"/>
          </p:nvPr>
        </p:nvSpPr>
        <p:spPr/>
        <p:txBody>
          <a:bodyPr/>
          <a:lstStyle/>
          <a:p>
            <a:r>
              <a:rPr lang="en-US" dirty="0"/>
              <a:t>Hypervisor Clustering Architecture</a:t>
            </a:r>
          </a:p>
        </p:txBody>
      </p:sp>
      <p:sp>
        <p:nvSpPr>
          <p:cNvPr id="6" name="Content Placeholder 5">
            <a:extLst>
              <a:ext uri="{FF2B5EF4-FFF2-40B4-BE49-F238E27FC236}">
                <a16:creationId xmlns:a16="http://schemas.microsoft.com/office/drawing/2014/main" id="{CA0FAE21-4571-41DE-9228-B78BA56C4E58}"/>
              </a:ext>
            </a:extLst>
          </p:cNvPr>
          <p:cNvSpPr>
            <a:spLocks noGrp="1"/>
          </p:cNvSpPr>
          <p:nvPr>
            <p:ph sz="half" idx="1"/>
          </p:nvPr>
        </p:nvSpPr>
        <p:spPr>
          <a:xfrm>
            <a:off x="838200" y="1825625"/>
            <a:ext cx="5578642" cy="4351338"/>
          </a:xfrm>
        </p:spPr>
        <p:txBody>
          <a:bodyPr/>
          <a:lstStyle/>
          <a:p>
            <a:pPr algn="just"/>
            <a:r>
              <a:rPr lang="en-US" dirty="0"/>
              <a:t>Physical Server A becomes unavailable and causes its hypervisor to fail.</a:t>
            </a:r>
          </a:p>
          <a:p>
            <a:pPr algn="just"/>
            <a:r>
              <a:rPr lang="en-US" dirty="0"/>
              <a:t>Virtual Server A is migrated to Physical Server B, which has another hypervisor that is part of the cluster to which Physical Server A belongs</a:t>
            </a:r>
          </a:p>
        </p:txBody>
      </p:sp>
      <p:sp>
        <p:nvSpPr>
          <p:cNvPr id="7" name="Content Placeholder 6">
            <a:extLst>
              <a:ext uri="{FF2B5EF4-FFF2-40B4-BE49-F238E27FC236}">
                <a16:creationId xmlns:a16="http://schemas.microsoft.com/office/drawing/2014/main" id="{D8D68EAE-53ED-4E46-AB20-4294F214BE7E}"/>
              </a:ext>
            </a:extLst>
          </p:cNvPr>
          <p:cNvSpPr>
            <a:spLocks noGrp="1"/>
          </p:cNvSpPr>
          <p:nvPr>
            <p:ph sz="half" idx="2"/>
          </p:nvPr>
        </p:nvSpPr>
        <p:spPr>
          <a:xfrm>
            <a:off x="6593304" y="1825625"/>
            <a:ext cx="4760495" cy="4351338"/>
          </a:xfrm>
        </p:spPr>
        <p:txBody>
          <a:bodyPr/>
          <a:lstStyle/>
          <a:p>
            <a:endParaRPr lang="en-US" dirty="0"/>
          </a:p>
        </p:txBody>
      </p:sp>
      <p:pic>
        <p:nvPicPr>
          <p:cNvPr id="4" name="Picture 3" descr="Image">
            <a:extLst>
              <a:ext uri="{FF2B5EF4-FFF2-40B4-BE49-F238E27FC236}">
                <a16:creationId xmlns:a16="http://schemas.microsoft.com/office/drawing/2014/main" id="{E06B0958-9F1A-45B5-B586-689C6BB1191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593304" y="1825625"/>
            <a:ext cx="4760495" cy="4351338"/>
          </a:xfrm>
          <a:prstGeom prst="rect">
            <a:avLst/>
          </a:prstGeom>
          <a:noFill/>
          <a:ln>
            <a:noFill/>
          </a:ln>
        </p:spPr>
      </p:pic>
    </p:spTree>
    <p:extLst>
      <p:ext uri="{BB962C8B-B14F-4D97-AF65-F5344CB8AC3E}">
        <p14:creationId xmlns:p14="http://schemas.microsoft.com/office/powerpoint/2010/main" val="1217896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1F0B95-EFEB-489E-A16A-CF2ACFDACCD7}"/>
              </a:ext>
            </a:extLst>
          </p:cNvPr>
          <p:cNvSpPr>
            <a:spLocks noGrp="1"/>
          </p:cNvSpPr>
          <p:nvPr>
            <p:ph idx="1"/>
          </p:nvPr>
        </p:nvSpPr>
        <p:spPr/>
        <p:txBody>
          <a:bodyPr/>
          <a:lstStyle/>
          <a:p>
            <a:pPr algn="just"/>
            <a:r>
              <a:rPr lang="en-US" dirty="0"/>
              <a:t>The </a:t>
            </a:r>
            <a:r>
              <a:rPr lang="en-US" i="1" dirty="0"/>
              <a:t>rapid provisioning architecture</a:t>
            </a:r>
            <a:r>
              <a:rPr lang="en-US" dirty="0"/>
              <a:t> establishes a system that automates the provisioning of a wide range of IT resources, either individually or as a collective</a:t>
            </a:r>
          </a:p>
          <a:p>
            <a:pPr algn="just"/>
            <a:r>
              <a:rPr lang="en-US" dirty="0"/>
              <a:t>The underlying technology architecture for rapid IT resource provisioning can be sophisticated and complex, and relies on a system comprised of an automated provisioning program, rapid provisioning engine, and scripts and templates for on-demand provisioning</a:t>
            </a:r>
          </a:p>
          <a:p>
            <a:pPr algn="just"/>
            <a:endParaRPr lang="en-US" dirty="0"/>
          </a:p>
        </p:txBody>
      </p:sp>
      <p:sp>
        <p:nvSpPr>
          <p:cNvPr id="3" name="Title 2">
            <a:extLst>
              <a:ext uri="{FF2B5EF4-FFF2-40B4-BE49-F238E27FC236}">
                <a16:creationId xmlns:a16="http://schemas.microsoft.com/office/drawing/2014/main" id="{888CA7DF-1E71-4006-8CA3-1EE3CAD650AD}"/>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408481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4A7F61-039E-4E11-9F7E-309726DCC7D4}"/>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FD1100B-8333-4125-99F4-CF4675BE147D}"/>
              </a:ext>
            </a:extLst>
          </p:cNvPr>
          <p:cNvSpPr>
            <a:spLocks noGrp="1"/>
          </p:cNvSpPr>
          <p:nvPr>
            <p:ph sz="half" idx="1"/>
          </p:nvPr>
        </p:nvSpPr>
        <p:spPr/>
        <p:txBody>
          <a:bodyPr>
            <a:normAutofit fontScale="77500" lnSpcReduction="20000"/>
          </a:bodyPr>
          <a:lstStyle/>
          <a:p>
            <a:pPr algn="just"/>
            <a:r>
              <a:rPr lang="en-US" dirty="0"/>
              <a:t>A cloud resource administrator requests a new cloud service through the self-service portal (1)</a:t>
            </a:r>
          </a:p>
          <a:p>
            <a:pPr algn="just"/>
            <a:r>
              <a:rPr lang="en-US" dirty="0"/>
              <a:t>The self-service portal passes the request to the automated service provisioning program installed on the virtual server (2), which passes the necessary tasks to be performed to the rapid provisioning engine (3)</a:t>
            </a:r>
          </a:p>
          <a:p>
            <a:pPr algn="just"/>
            <a:r>
              <a:rPr lang="en-US" dirty="0"/>
              <a:t>The rapid provisioning engine announces when the new cloud service is ready (4)</a:t>
            </a:r>
          </a:p>
          <a:p>
            <a:pPr algn="just"/>
            <a:r>
              <a:rPr lang="en-US" dirty="0"/>
              <a:t>The automated service provisioning program finalizes and publishes the cloud service on the usage and administration portal for cloud consumer access (5)</a:t>
            </a:r>
          </a:p>
        </p:txBody>
      </p:sp>
      <p:sp>
        <p:nvSpPr>
          <p:cNvPr id="6" name="Content Placeholder 5">
            <a:extLst>
              <a:ext uri="{FF2B5EF4-FFF2-40B4-BE49-F238E27FC236}">
                <a16:creationId xmlns:a16="http://schemas.microsoft.com/office/drawing/2014/main" id="{34C84535-9094-4E81-B9C4-128BEB49DCE3}"/>
              </a:ext>
            </a:extLst>
          </p:cNvPr>
          <p:cNvSpPr>
            <a:spLocks noGrp="1"/>
          </p:cNvSpPr>
          <p:nvPr>
            <p:ph sz="half" idx="2"/>
          </p:nvPr>
        </p:nvSpPr>
        <p:spPr/>
        <p:txBody>
          <a:bodyPr>
            <a:normAutofit fontScale="77500" lnSpcReduction="20000"/>
          </a:bodyPr>
          <a:lstStyle/>
          <a:p>
            <a:endParaRPr lang="en-US"/>
          </a:p>
        </p:txBody>
      </p:sp>
      <p:pic>
        <p:nvPicPr>
          <p:cNvPr id="7" name="Picture 6">
            <a:extLst>
              <a:ext uri="{FF2B5EF4-FFF2-40B4-BE49-F238E27FC236}">
                <a16:creationId xmlns:a16="http://schemas.microsoft.com/office/drawing/2014/main" id="{93F581A7-65BE-4914-8CD7-5B27C64C04F7}"/>
              </a:ext>
            </a:extLst>
          </p:cNvPr>
          <p:cNvPicPr>
            <a:picLocks noChangeAspect="1"/>
          </p:cNvPicPr>
          <p:nvPr/>
        </p:nvPicPr>
        <p:blipFill>
          <a:blip r:embed="rId2"/>
          <a:stretch>
            <a:fillRect/>
          </a:stretch>
        </p:blipFill>
        <p:spPr>
          <a:xfrm>
            <a:off x="6172200" y="1690688"/>
            <a:ext cx="5940449" cy="4351338"/>
          </a:xfrm>
          <a:prstGeom prst="rect">
            <a:avLst/>
          </a:prstGeom>
        </p:spPr>
      </p:pic>
    </p:spTree>
    <p:extLst>
      <p:ext uri="{BB962C8B-B14F-4D97-AF65-F5344CB8AC3E}">
        <p14:creationId xmlns:p14="http://schemas.microsoft.com/office/powerpoint/2010/main" val="3674380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0B9A5A-AA72-4D29-B418-F453FC76B9B5}"/>
              </a:ext>
            </a:extLst>
          </p:cNvPr>
          <p:cNvSpPr>
            <a:spLocks noGrp="1"/>
          </p:cNvSpPr>
          <p:nvPr>
            <p:ph idx="1"/>
          </p:nvPr>
        </p:nvSpPr>
        <p:spPr/>
        <p:txBody>
          <a:bodyPr>
            <a:normAutofit lnSpcReduction="10000"/>
          </a:bodyPr>
          <a:lstStyle/>
          <a:p>
            <a:pPr algn="just"/>
            <a:r>
              <a:rPr lang="en-US" dirty="0"/>
              <a:t>The following step-by-step description helps provide some insight into the inner workings of a rapid provisioning engine, involving a number of the previously listed system components:</a:t>
            </a:r>
          </a:p>
          <a:p>
            <a:pPr lvl="1" algn="just"/>
            <a:r>
              <a:rPr lang="en-US" dirty="0"/>
              <a:t>A cloud consumer requests a new server through the self-service portal.</a:t>
            </a:r>
          </a:p>
          <a:p>
            <a:pPr lvl="1" algn="just"/>
            <a:r>
              <a:rPr lang="en-US" dirty="0"/>
              <a:t>The sequence manager forwards the request to the deployment engine for the preparation of an operating system.</a:t>
            </a:r>
          </a:p>
          <a:p>
            <a:pPr lvl="1" algn="just"/>
            <a:r>
              <a:rPr lang="en-US" dirty="0"/>
              <a:t>The deployment engine uses the virtual server templates for provisioning if the request is for a virtual server. Otherwise, the deployment engine sends the request to provision a physical server.</a:t>
            </a:r>
          </a:p>
          <a:p>
            <a:pPr lvl="1" algn="just"/>
            <a:r>
              <a:rPr lang="en-US" dirty="0"/>
              <a:t>The pre-defined image for the requested type of operating system is used for the provisioning of the operating system, if available. Otherwise, the regular deployment process is executed to install the operating system.</a:t>
            </a:r>
          </a:p>
          <a:p>
            <a:pPr algn="just"/>
            <a:endParaRPr lang="en-US" dirty="0"/>
          </a:p>
        </p:txBody>
      </p:sp>
      <p:sp>
        <p:nvSpPr>
          <p:cNvPr id="3" name="Title 2">
            <a:extLst>
              <a:ext uri="{FF2B5EF4-FFF2-40B4-BE49-F238E27FC236}">
                <a16:creationId xmlns:a16="http://schemas.microsoft.com/office/drawing/2014/main" id="{7906470D-B4B1-4951-9A8B-D6695A133762}"/>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1815876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897B4F-2794-4E7C-AE64-69E5FC0E8760}"/>
              </a:ext>
            </a:extLst>
          </p:cNvPr>
          <p:cNvSpPr>
            <a:spLocks noGrp="1"/>
          </p:cNvSpPr>
          <p:nvPr>
            <p:ph idx="1"/>
          </p:nvPr>
        </p:nvSpPr>
        <p:spPr/>
        <p:txBody>
          <a:bodyPr>
            <a:normAutofit/>
          </a:bodyPr>
          <a:lstStyle/>
          <a:p>
            <a:pPr lvl="1" algn="just"/>
            <a:r>
              <a:rPr lang="en-US" dirty="0"/>
              <a:t>The deployment engine informs the sequence manager when the operating system is ready.</a:t>
            </a:r>
          </a:p>
          <a:p>
            <a:pPr lvl="1" algn="just"/>
            <a:r>
              <a:rPr lang="en-US" dirty="0"/>
              <a:t>The sequence manager updates and sends the logs to the sequence logger for storage.</a:t>
            </a:r>
          </a:p>
          <a:p>
            <a:pPr lvl="1" algn="just"/>
            <a:r>
              <a:rPr lang="en-US" dirty="0"/>
              <a:t>The sequence manager requests that the deployment engine apply the operating system baseline to the provisioned operating system.</a:t>
            </a:r>
          </a:p>
          <a:p>
            <a:pPr lvl="1" algn="just"/>
            <a:r>
              <a:rPr lang="en-US" dirty="0"/>
              <a:t>The deployment engine applies the requested operating system baseline.</a:t>
            </a:r>
          </a:p>
          <a:p>
            <a:pPr lvl="1" algn="just"/>
            <a:r>
              <a:rPr lang="en-US" dirty="0"/>
              <a:t>The deployment engine informs the sequence manager that the operating system baseline has been applied.</a:t>
            </a:r>
          </a:p>
          <a:p>
            <a:pPr lvl="1" algn="just"/>
            <a:r>
              <a:rPr lang="en-US" dirty="0"/>
              <a:t>The sequence manager updates and sends the logs of completed steps to the sequence logger for storage.</a:t>
            </a:r>
          </a:p>
          <a:p>
            <a:pPr algn="just"/>
            <a:endParaRPr lang="en-US" dirty="0"/>
          </a:p>
        </p:txBody>
      </p:sp>
      <p:sp>
        <p:nvSpPr>
          <p:cNvPr id="3" name="Title 2">
            <a:extLst>
              <a:ext uri="{FF2B5EF4-FFF2-40B4-BE49-F238E27FC236}">
                <a16:creationId xmlns:a16="http://schemas.microsoft.com/office/drawing/2014/main" id="{4B44685B-F8F8-4AFB-BFA0-D634B1AC1B0B}"/>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2722162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B2C81F-0F74-47C0-A611-D41D31AB203A}"/>
              </a:ext>
            </a:extLst>
          </p:cNvPr>
          <p:cNvSpPr>
            <a:spLocks noGrp="1"/>
          </p:cNvSpPr>
          <p:nvPr>
            <p:ph idx="1"/>
          </p:nvPr>
        </p:nvSpPr>
        <p:spPr/>
        <p:txBody>
          <a:bodyPr>
            <a:normAutofit fontScale="92500" lnSpcReduction="10000"/>
          </a:bodyPr>
          <a:lstStyle/>
          <a:p>
            <a:pPr lvl="1" algn="just"/>
            <a:r>
              <a:rPr lang="en-US" dirty="0"/>
              <a:t>The sequence manager requests that the deployment engine install the applications.</a:t>
            </a:r>
          </a:p>
          <a:p>
            <a:pPr lvl="1" algn="just"/>
            <a:r>
              <a:rPr lang="en-US" dirty="0"/>
              <a:t>The deployment engine deploys the applications on the provisioned server.</a:t>
            </a:r>
          </a:p>
          <a:p>
            <a:pPr lvl="1" algn="just"/>
            <a:r>
              <a:rPr lang="en-US" dirty="0"/>
              <a:t>The deployment engine informs the sequence manager that the applications have been installed.</a:t>
            </a:r>
          </a:p>
          <a:p>
            <a:pPr lvl="1" algn="just"/>
            <a:r>
              <a:rPr lang="en-US" dirty="0"/>
              <a:t>The sequence manager updates and sends the logs of completed steps to the sequence logger for storage.</a:t>
            </a:r>
          </a:p>
          <a:p>
            <a:pPr lvl="1" algn="just"/>
            <a:r>
              <a:rPr lang="en-US" dirty="0"/>
              <a:t>The sequence manager requests that the deployment engine apply the application’s configuration baseline.</a:t>
            </a:r>
          </a:p>
          <a:p>
            <a:pPr lvl="1" algn="just"/>
            <a:r>
              <a:rPr lang="en-US" dirty="0"/>
              <a:t>The deployment engine applies the configuration baseline.</a:t>
            </a:r>
          </a:p>
          <a:p>
            <a:pPr lvl="1" algn="just"/>
            <a:r>
              <a:rPr lang="en-US" dirty="0"/>
              <a:t>The deployment engine informs the sequence manager that the configuration baseline has been applied.</a:t>
            </a:r>
          </a:p>
          <a:p>
            <a:pPr lvl="1" algn="just"/>
            <a:r>
              <a:rPr lang="en-US" dirty="0"/>
              <a:t>The sequence manager updates and sends the logs of completed steps to the sequence logger for storage.</a:t>
            </a:r>
          </a:p>
          <a:p>
            <a:pPr algn="just"/>
            <a:endParaRPr lang="en-US" dirty="0"/>
          </a:p>
        </p:txBody>
      </p:sp>
      <p:sp>
        <p:nvSpPr>
          <p:cNvPr id="3" name="Title 2">
            <a:extLst>
              <a:ext uri="{FF2B5EF4-FFF2-40B4-BE49-F238E27FC236}">
                <a16:creationId xmlns:a16="http://schemas.microsoft.com/office/drawing/2014/main" id="{00829316-CC77-45FD-AF17-A947F8D996C7}"/>
              </a:ext>
            </a:extLst>
          </p:cNvPr>
          <p:cNvSpPr>
            <a:spLocks noGrp="1"/>
          </p:cNvSpPr>
          <p:nvPr>
            <p:ph type="title"/>
          </p:nvPr>
        </p:nvSpPr>
        <p:spPr/>
        <p:txBody>
          <a:bodyPr/>
          <a:lstStyle/>
          <a:p>
            <a:r>
              <a:rPr lang="en-US" dirty="0"/>
              <a:t>Rapid Provisioning Architecture</a:t>
            </a:r>
          </a:p>
        </p:txBody>
      </p:sp>
    </p:spTree>
    <p:extLst>
      <p:ext uri="{BB962C8B-B14F-4D97-AF65-F5344CB8AC3E}">
        <p14:creationId xmlns:p14="http://schemas.microsoft.com/office/powerpoint/2010/main" val="16171137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4D5B4A-005F-4670-BCE5-8EEDE2F33188}"/>
              </a:ext>
            </a:extLst>
          </p:cNvPr>
          <p:cNvSpPr>
            <a:spLocks noGrp="1"/>
          </p:cNvSpPr>
          <p:nvPr>
            <p:ph idx="1"/>
          </p:nvPr>
        </p:nvSpPr>
        <p:spPr/>
        <p:txBody>
          <a:bodyPr/>
          <a:lstStyle/>
          <a:p>
            <a:pPr algn="just"/>
            <a:r>
              <a:rPr lang="en-US" dirty="0"/>
              <a:t>Over-utilized cloud storage devices increase the workload on the storage controller and can cause a range of performance challenges</a:t>
            </a:r>
          </a:p>
          <a:p>
            <a:pPr algn="just"/>
            <a:r>
              <a:rPr lang="en-US"/>
              <a:t>Conversely</a:t>
            </a:r>
            <a:r>
              <a:rPr lang="en-US" dirty="0"/>
              <a:t>, cloud storage devices that are under-utilized are wasteful due to lost processing and storage capacity potential </a:t>
            </a:r>
          </a:p>
        </p:txBody>
      </p:sp>
      <p:sp>
        <p:nvSpPr>
          <p:cNvPr id="3" name="Title 2">
            <a:extLst>
              <a:ext uri="{FF2B5EF4-FFF2-40B4-BE49-F238E27FC236}">
                <a16:creationId xmlns:a16="http://schemas.microsoft.com/office/drawing/2014/main" id="{10A6A27D-044F-428B-A9EB-D79E4E3F7193}"/>
              </a:ext>
            </a:extLst>
          </p:cNvPr>
          <p:cNvSpPr>
            <a:spLocks noGrp="1"/>
          </p:cNvSpPr>
          <p:nvPr>
            <p:ph type="title"/>
          </p:nvPr>
        </p:nvSpPr>
        <p:spPr/>
        <p:txBody>
          <a:bodyPr/>
          <a:lstStyle/>
          <a:p>
            <a:r>
              <a:rPr lang="en-US" dirty="0"/>
              <a:t>Storage workload Management Architecture</a:t>
            </a:r>
          </a:p>
        </p:txBody>
      </p:sp>
    </p:spTree>
    <p:extLst>
      <p:ext uri="{BB962C8B-B14F-4D97-AF65-F5344CB8AC3E}">
        <p14:creationId xmlns:p14="http://schemas.microsoft.com/office/powerpoint/2010/main" val="22987747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CEED59-8114-4101-ADE8-B24C129FBFE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011B6B56-285B-49EE-B537-06D6466DD5B9}"/>
              </a:ext>
            </a:extLst>
          </p:cNvPr>
          <p:cNvSpPr>
            <a:spLocks noGrp="1"/>
          </p:cNvSpPr>
          <p:nvPr>
            <p:ph sz="half" idx="1"/>
          </p:nvPr>
        </p:nvSpPr>
        <p:spPr/>
        <p:txBody>
          <a:bodyPr/>
          <a:lstStyle/>
          <a:p>
            <a:pPr algn="just"/>
            <a:r>
              <a:rPr lang="en-US" dirty="0"/>
              <a:t>An unbalanced cloud storage architecture has six storage LUNs in Storage 1 for cloud consumers to use, while Storage 2 is hosting one LUN and Storage 3 is hosting two</a:t>
            </a:r>
          </a:p>
          <a:p>
            <a:pPr algn="just"/>
            <a:r>
              <a:rPr lang="en-US" dirty="0"/>
              <a:t>The majority of the workload ends up with Storage 1, since it is hosting the most LUNs</a:t>
            </a:r>
          </a:p>
        </p:txBody>
      </p:sp>
      <p:sp>
        <p:nvSpPr>
          <p:cNvPr id="6" name="Content Placeholder 5">
            <a:extLst>
              <a:ext uri="{FF2B5EF4-FFF2-40B4-BE49-F238E27FC236}">
                <a16:creationId xmlns:a16="http://schemas.microsoft.com/office/drawing/2014/main" id="{D04EBB69-4B25-44C8-BA96-1AFAC4F82ED5}"/>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14D5EAEB-AF21-4A9B-9D71-75054B36CDBD}"/>
              </a:ext>
            </a:extLst>
          </p:cNvPr>
          <p:cNvPicPr>
            <a:picLocks noChangeAspect="1"/>
          </p:cNvPicPr>
          <p:nvPr/>
        </p:nvPicPr>
        <p:blipFill>
          <a:blip r:embed="rId2"/>
          <a:stretch>
            <a:fillRect/>
          </a:stretch>
        </p:blipFill>
        <p:spPr>
          <a:xfrm>
            <a:off x="6172200" y="1121208"/>
            <a:ext cx="5940919" cy="5055755"/>
          </a:xfrm>
          <a:prstGeom prst="rect">
            <a:avLst/>
          </a:prstGeom>
        </p:spPr>
      </p:pic>
    </p:spTree>
    <p:extLst>
      <p:ext uri="{BB962C8B-B14F-4D97-AF65-F5344CB8AC3E}">
        <p14:creationId xmlns:p14="http://schemas.microsoft.com/office/powerpoint/2010/main" val="2432626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6FF29BF-76DC-4B2E-BA99-646DFC9E3604}"/>
              </a:ext>
            </a:extLst>
          </p:cNvPr>
          <p:cNvSpPr>
            <a:spLocks noGrp="1"/>
          </p:cNvSpPr>
          <p:nvPr>
            <p:ph idx="1"/>
          </p:nvPr>
        </p:nvSpPr>
        <p:spPr/>
        <p:txBody>
          <a:bodyPr/>
          <a:lstStyle/>
          <a:p>
            <a:pPr algn="just"/>
            <a:r>
              <a:rPr lang="en-US" dirty="0"/>
              <a:t>The </a:t>
            </a:r>
            <a:r>
              <a:rPr lang="en-US" i="1" dirty="0"/>
              <a:t>storage workload management architecture</a:t>
            </a:r>
            <a:r>
              <a:rPr lang="en-US" dirty="0"/>
              <a:t> enables LUNs to be evenly distributed across available cloud storage devices, while a storage capacity system is established to ensure that runtime workloads are evenly distributed across the LUNs </a:t>
            </a:r>
          </a:p>
        </p:txBody>
      </p:sp>
      <p:sp>
        <p:nvSpPr>
          <p:cNvPr id="5" name="Title 4">
            <a:extLst>
              <a:ext uri="{FF2B5EF4-FFF2-40B4-BE49-F238E27FC236}">
                <a16:creationId xmlns:a16="http://schemas.microsoft.com/office/drawing/2014/main" id="{E4502CB1-0742-425A-892C-51413B06D75B}"/>
              </a:ext>
            </a:extLst>
          </p:cNvPr>
          <p:cNvSpPr>
            <a:spLocks noGrp="1"/>
          </p:cNvSpPr>
          <p:nvPr>
            <p:ph type="title"/>
          </p:nvPr>
        </p:nvSpPr>
        <p:spPr/>
        <p:txBody>
          <a:bodyPr/>
          <a:lstStyle/>
          <a:p>
            <a:r>
              <a:rPr lang="en-US" dirty="0"/>
              <a:t>Storage workload Management Architecture</a:t>
            </a:r>
          </a:p>
        </p:txBody>
      </p:sp>
    </p:spTree>
    <p:extLst>
      <p:ext uri="{BB962C8B-B14F-4D97-AF65-F5344CB8AC3E}">
        <p14:creationId xmlns:p14="http://schemas.microsoft.com/office/powerpoint/2010/main" val="1224812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611D3E-EDEA-4166-80AE-D22109ECF098}"/>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E3436EAA-2EAC-4F3D-BAB6-CC1F8FCC9A5F}"/>
              </a:ext>
            </a:extLst>
          </p:cNvPr>
          <p:cNvSpPr>
            <a:spLocks noGrp="1"/>
          </p:cNvSpPr>
          <p:nvPr>
            <p:ph sz="half" idx="1"/>
          </p:nvPr>
        </p:nvSpPr>
        <p:spPr/>
        <p:txBody>
          <a:bodyPr/>
          <a:lstStyle/>
          <a:p>
            <a:pPr algn="just"/>
            <a:r>
              <a:rPr lang="en-US" dirty="0"/>
              <a:t>LUNs are dynamically distributed across cloud storage devices, resulting in more even distribution of associated types of workloads</a:t>
            </a:r>
          </a:p>
        </p:txBody>
      </p:sp>
      <p:sp>
        <p:nvSpPr>
          <p:cNvPr id="6" name="Content Placeholder 5">
            <a:extLst>
              <a:ext uri="{FF2B5EF4-FFF2-40B4-BE49-F238E27FC236}">
                <a16:creationId xmlns:a16="http://schemas.microsoft.com/office/drawing/2014/main" id="{24310FED-CFB1-454C-A7A4-9E3D02B6301E}"/>
              </a:ext>
            </a:extLst>
          </p:cNvPr>
          <p:cNvSpPr>
            <a:spLocks noGrp="1"/>
          </p:cNvSpPr>
          <p:nvPr>
            <p:ph sz="half" idx="2"/>
          </p:nvPr>
        </p:nvSpPr>
        <p:spPr/>
        <p:txBody>
          <a:bodyPr/>
          <a:lstStyle/>
          <a:p>
            <a:endParaRPr lang="en-US"/>
          </a:p>
        </p:txBody>
      </p:sp>
      <p:pic>
        <p:nvPicPr>
          <p:cNvPr id="7" name="Picture 6">
            <a:extLst>
              <a:ext uri="{FF2B5EF4-FFF2-40B4-BE49-F238E27FC236}">
                <a16:creationId xmlns:a16="http://schemas.microsoft.com/office/drawing/2014/main" id="{05C3A462-9BD7-4DCA-AE29-A3BC61EBA563}"/>
              </a:ext>
            </a:extLst>
          </p:cNvPr>
          <p:cNvPicPr>
            <a:picLocks noChangeAspect="1"/>
          </p:cNvPicPr>
          <p:nvPr/>
        </p:nvPicPr>
        <p:blipFill>
          <a:blip r:embed="rId2"/>
          <a:stretch>
            <a:fillRect/>
          </a:stretch>
        </p:blipFill>
        <p:spPr>
          <a:xfrm>
            <a:off x="6172200" y="1119217"/>
            <a:ext cx="5718544" cy="5057746"/>
          </a:xfrm>
          <a:prstGeom prst="rect">
            <a:avLst/>
          </a:prstGeom>
        </p:spPr>
      </p:pic>
    </p:spTree>
    <p:extLst>
      <p:ext uri="{BB962C8B-B14F-4D97-AF65-F5344CB8AC3E}">
        <p14:creationId xmlns:p14="http://schemas.microsoft.com/office/powerpoint/2010/main" val="1001724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C67B74-07E4-4918-923F-17172DA6C87A}"/>
              </a:ext>
            </a:extLst>
          </p:cNvPr>
          <p:cNvSpPr>
            <a:spLocks noGrp="1"/>
          </p:cNvSpPr>
          <p:nvPr>
            <p:ph idx="1"/>
          </p:nvPr>
        </p:nvSpPr>
        <p:spPr/>
        <p:txBody>
          <a:bodyPr/>
          <a:lstStyle/>
          <a:p>
            <a:pPr algn="just"/>
            <a:r>
              <a:rPr lang="en-US" dirty="0"/>
              <a:t>Combining cloud storage devices into a group allows LUN data to be distributed between available storage hosts equally</a:t>
            </a:r>
          </a:p>
          <a:p>
            <a:pPr algn="just"/>
            <a:r>
              <a:rPr lang="en-US" dirty="0"/>
              <a:t>A storage management system is configured and an automated scaling listener is positioned to monitor and equalize runtime workloads among the grouped cloud storage devices</a:t>
            </a:r>
          </a:p>
        </p:txBody>
      </p:sp>
      <p:sp>
        <p:nvSpPr>
          <p:cNvPr id="5" name="Title 4">
            <a:extLst>
              <a:ext uri="{FF2B5EF4-FFF2-40B4-BE49-F238E27FC236}">
                <a16:creationId xmlns:a16="http://schemas.microsoft.com/office/drawing/2014/main" id="{C836C2CC-E45F-471F-8B69-721DB4F4CC2B}"/>
              </a:ext>
            </a:extLst>
          </p:cNvPr>
          <p:cNvSpPr>
            <a:spLocks noGrp="1"/>
          </p:cNvSpPr>
          <p:nvPr>
            <p:ph type="title"/>
          </p:nvPr>
        </p:nvSpPr>
        <p:spPr/>
        <p:txBody>
          <a:bodyPr/>
          <a:lstStyle/>
          <a:p>
            <a:r>
              <a:rPr lang="en-US" dirty="0"/>
              <a:t>Storage workload Management Architecture</a:t>
            </a:r>
          </a:p>
        </p:txBody>
      </p:sp>
    </p:spTree>
    <p:extLst>
      <p:ext uri="{BB962C8B-B14F-4D97-AF65-F5344CB8AC3E}">
        <p14:creationId xmlns:p14="http://schemas.microsoft.com/office/powerpoint/2010/main" val="886818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BCFEF5-A7B1-4610-A99D-F1AEDF441990}"/>
              </a:ext>
            </a:extLst>
          </p:cNvPr>
          <p:cNvSpPr>
            <a:spLocks noGrp="1"/>
          </p:cNvSpPr>
          <p:nvPr>
            <p:ph idx="1"/>
          </p:nvPr>
        </p:nvSpPr>
        <p:spPr/>
        <p:txBody>
          <a:bodyPr/>
          <a:lstStyle/>
          <a:p>
            <a:pPr algn="just"/>
            <a:r>
              <a:rPr lang="en-US" dirty="0"/>
              <a:t>The hypervisor cluster is controlled via a central VIM(Virtual Infrastructure Manager), which sends regular heartbeat messages to the hypervisors to confirm that they are up and running. </a:t>
            </a:r>
          </a:p>
          <a:p>
            <a:pPr algn="just"/>
            <a:r>
              <a:rPr lang="en-US" dirty="0"/>
              <a:t>Unacknowledged heartbeat messages cause the VIM to initiate the live VM migration program, in order to dynamically move the affected virtual servers to a new host</a:t>
            </a:r>
          </a:p>
        </p:txBody>
      </p:sp>
      <p:sp>
        <p:nvSpPr>
          <p:cNvPr id="5" name="Title 4">
            <a:extLst>
              <a:ext uri="{FF2B5EF4-FFF2-40B4-BE49-F238E27FC236}">
                <a16:creationId xmlns:a16="http://schemas.microsoft.com/office/drawing/2014/main" id="{AF0EAC44-F411-4D0B-AC35-ACF7392C789C}"/>
              </a:ext>
            </a:extLst>
          </p:cNvPr>
          <p:cNvSpPr>
            <a:spLocks noGrp="1"/>
          </p:cNvSpPr>
          <p:nvPr>
            <p:ph type="title"/>
          </p:nvPr>
        </p:nvSpPr>
        <p:spPr/>
        <p:txBody>
          <a:bodyPr/>
          <a:lstStyle/>
          <a:p>
            <a:r>
              <a:rPr lang="en-US" dirty="0"/>
              <a:t>Hypervisor Clustering Architecture</a:t>
            </a:r>
          </a:p>
        </p:txBody>
      </p:sp>
    </p:spTree>
    <p:extLst>
      <p:ext uri="{BB962C8B-B14F-4D97-AF65-F5344CB8AC3E}">
        <p14:creationId xmlns:p14="http://schemas.microsoft.com/office/powerpoint/2010/main" val="1607427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F036-5DFD-4C9D-9A9E-72656A495D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D8F8E4-DAEE-4ADA-9C97-01F723767081}"/>
              </a:ext>
            </a:extLst>
          </p:cNvPr>
          <p:cNvSpPr>
            <a:spLocks noGrp="1"/>
          </p:cNvSpPr>
          <p:nvPr>
            <p:ph sz="half" idx="1"/>
          </p:nvPr>
        </p:nvSpPr>
        <p:spPr/>
        <p:txBody>
          <a:bodyPr/>
          <a:lstStyle/>
          <a:p>
            <a:pPr algn="just"/>
            <a:r>
              <a:rPr lang="en-US" dirty="0"/>
              <a:t>The storage capacity system and storage capacity monitor are configured to survey three storage devices in </a:t>
            </a:r>
            <a:r>
              <a:rPr lang="en-US" dirty="0" err="1"/>
              <a:t>realtime</a:t>
            </a:r>
            <a:r>
              <a:rPr lang="en-US" dirty="0"/>
              <a:t>, whose workload and capacity thresholds are pre-defined (1)</a:t>
            </a:r>
          </a:p>
          <a:p>
            <a:pPr algn="just"/>
            <a:r>
              <a:rPr lang="en-US" dirty="0"/>
              <a:t> The storage capacity monitor determines that the workload on Storage 1 is reaching its threshold (2)</a:t>
            </a:r>
          </a:p>
        </p:txBody>
      </p:sp>
      <p:sp>
        <p:nvSpPr>
          <p:cNvPr id="4" name="Content Placeholder 3">
            <a:extLst>
              <a:ext uri="{FF2B5EF4-FFF2-40B4-BE49-F238E27FC236}">
                <a16:creationId xmlns:a16="http://schemas.microsoft.com/office/drawing/2014/main" id="{BE295E2A-8E88-45BE-99CD-E8FE5169A50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7B1B8543-061B-4F45-B193-AFB93048183D}"/>
              </a:ext>
            </a:extLst>
          </p:cNvPr>
          <p:cNvPicPr>
            <a:picLocks noChangeAspect="1"/>
          </p:cNvPicPr>
          <p:nvPr/>
        </p:nvPicPr>
        <p:blipFill>
          <a:blip r:embed="rId2"/>
          <a:stretch>
            <a:fillRect/>
          </a:stretch>
        </p:blipFill>
        <p:spPr>
          <a:xfrm>
            <a:off x="6219146" y="1318031"/>
            <a:ext cx="5677661" cy="4858932"/>
          </a:xfrm>
          <a:prstGeom prst="rect">
            <a:avLst/>
          </a:prstGeom>
        </p:spPr>
      </p:pic>
    </p:spTree>
    <p:extLst>
      <p:ext uri="{BB962C8B-B14F-4D97-AF65-F5344CB8AC3E}">
        <p14:creationId xmlns:p14="http://schemas.microsoft.com/office/powerpoint/2010/main" val="1501378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87E0-50B2-4660-9C45-B8566C4457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A60BF1-6F44-4BB1-BD72-7A305491A546}"/>
              </a:ext>
            </a:extLst>
          </p:cNvPr>
          <p:cNvSpPr>
            <a:spLocks noGrp="1"/>
          </p:cNvSpPr>
          <p:nvPr>
            <p:ph sz="half" idx="1"/>
          </p:nvPr>
        </p:nvSpPr>
        <p:spPr/>
        <p:txBody>
          <a:bodyPr/>
          <a:lstStyle/>
          <a:p>
            <a:pPr algn="just"/>
            <a:r>
              <a:rPr lang="en-US" dirty="0"/>
              <a:t>The storage capacity monitor informs the storage capacity system that Storage 1 is over-utilized (3)</a:t>
            </a:r>
          </a:p>
          <a:p>
            <a:pPr algn="just"/>
            <a:r>
              <a:rPr lang="en-US" dirty="0"/>
              <a:t>The storage capacity system identifies the LUNs to be moved from Storage 1 (4)</a:t>
            </a:r>
          </a:p>
        </p:txBody>
      </p:sp>
      <p:sp>
        <p:nvSpPr>
          <p:cNvPr id="4" name="Content Placeholder 3">
            <a:extLst>
              <a:ext uri="{FF2B5EF4-FFF2-40B4-BE49-F238E27FC236}">
                <a16:creationId xmlns:a16="http://schemas.microsoft.com/office/drawing/2014/main" id="{9E182D87-1A44-4527-971A-C6D155E13722}"/>
              </a:ext>
            </a:extLst>
          </p:cNvPr>
          <p:cNvSpPr>
            <a:spLocks noGrp="1"/>
          </p:cNvSpPr>
          <p:nvPr>
            <p:ph sz="half" idx="2"/>
          </p:nvPr>
        </p:nvSpPr>
        <p:spPr/>
        <p:txBody>
          <a:bodyPr/>
          <a:lstStyle/>
          <a:p>
            <a:endParaRPr lang="en-US"/>
          </a:p>
        </p:txBody>
      </p:sp>
      <p:pic>
        <p:nvPicPr>
          <p:cNvPr id="5" name="Picture 4" descr="Image">
            <a:extLst>
              <a:ext uri="{FF2B5EF4-FFF2-40B4-BE49-F238E27FC236}">
                <a16:creationId xmlns:a16="http://schemas.microsoft.com/office/drawing/2014/main" id="{4E2F60FB-B4E2-4AAB-A6EB-10617645F5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074821"/>
            <a:ext cx="5935579" cy="4967205"/>
          </a:xfrm>
          <a:prstGeom prst="rect">
            <a:avLst/>
          </a:prstGeom>
          <a:noFill/>
          <a:ln>
            <a:noFill/>
          </a:ln>
        </p:spPr>
      </p:pic>
    </p:spTree>
    <p:extLst>
      <p:ext uri="{BB962C8B-B14F-4D97-AF65-F5344CB8AC3E}">
        <p14:creationId xmlns:p14="http://schemas.microsoft.com/office/powerpoint/2010/main" val="1656188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AF4A6-73C0-4D47-9EE2-D47C21B76E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0EB499-CE07-4312-A223-8621F2FF2B7E}"/>
              </a:ext>
            </a:extLst>
          </p:cNvPr>
          <p:cNvSpPr>
            <a:spLocks noGrp="1"/>
          </p:cNvSpPr>
          <p:nvPr>
            <p:ph sz="half" idx="1"/>
          </p:nvPr>
        </p:nvSpPr>
        <p:spPr/>
        <p:txBody>
          <a:bodyPr/>
          <a:lstStyle/>
          <a:p>
            <a:pPr algn="just"/>
            <a:r>
              <a:rPr lang="en-US" dirty="0"/>
              <a:t>The storage capacity system calls for LUN migration to move some of the LUNs from Storage 1 to the other two storage devices (5)</a:t>
            </a:r>
          </a:p>
          <a:p>
            <a:pPr algn="just"/>
            <a:r>
              <a:rPr lang="en-US" dirty="0"/>
              <a:t>LUN migration transitions LUNs to Storage 2 and 3 to balance the workload (6)</a:t>
            </a:r>
          </a:p>
        </p:txBody>
      </p:sp>
      <p:sp>
        <p:nvSpPr>
          <p:cNvPr id="4" name="Content Placeholder 3">
            <a:extLst>
              <a:ext uri="{FF2B5EF4-FFF2-40B4-BE49-F238E27FC236}">
                <a16:creationId xmlns:a16="http://schemas.microsoft.com/office/drawing/2014/main" id="{92D2BF43-E823-41F1-BF85-DC47DFEF077B}"/>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54855277-AEF3-4A63-8D90-94CD36DE6F2B}"/>
              </a:ext>
            </a:extLst>
          </p:cNvPr>
          <p:cNvPicPr>
            <a:picLocks noChangeAspect="1"/>
          </p:cNvPicPr>
          <p:nvPr/>
        </p:nvPicPr>
        <p:blipFill>
          <a:blip r:embed="rId2"/>
          <a:stretch>
            <a:fillRect/>
          </a:stretch>
        </p:blipFill>
        <p:spPr>
          <a:xfrm>
            <a:off x="6172200" y="1221694"/>
            <a:ext cx="5859379" cy="4955269"/>
          </a:xfrm>
          <a:prstGeom prst="rect">
            <a:avLst/>
          </a:prstGeom>
        </p:spPr>
      </p:pic>
    </p:spTree>
    <p:extLst>
      <p:ext uri="{BB962C8B-B14F-4D97-AF65-F5344CB8AC3E}">
        <p14:creationId xmlns:p14="http://schemas.microsoft.com/office/powerpoint/2010/main" val="366961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F0C4BA-1F0D-4789-A42C-27AE08853749}"/>
              </a:ext>
            </a:extLst>
          </p:cNvPr>
          <p:cNvSpPr>
            <a:spLocks noGrp="1"/>
          </p:cNvSpPr>
          <p:nvPr>
            <p:ph idx="1"/>
          </p:nvPr>
        </p:nvSpPr>
        <p:spPr/>
        <p:txBody>
          <a:bodyPr/>
          <a:lstStyle/>
          <a:p>
            <a:pPr algn="just"/>
            <a:r>
              <a:rPr lang="en-US" dirty="0"/>
              <a:t>The storage capacity system can keep the hosting storage device in power-saving mode for the periods when the LUNs are being accessed less frequently or only at specific times</a:t>
            </a:r>
          </a:p>
        </p:txBody>
      </p:sp>
      <p:sp>
        <p:nvSpPr>
          <p:cNvPr id="5" name="Title 4">
            <a:extLst>
              <a:ext uri="{FF2B5EF4-FFF2-40B4-BE49-F238E27FC236}">
                <a16:creationId xmlns:a16="http://schemas.microsoft.com/office/drawing/2014/main" id="{BE76B6F5-0B8B-4552-8AFC-2CA968FFD97F}"/>
              </a:ext>
            </a:extLst>
          </p:cNvPr>
          <p:cNvSpPr>
            <a:spLocks noGrp="1"/>
          </p:cNvSpPr>
          <p:nvPr>
            <p:ph type="title"/>
          </p:nvPr>
        </p:nvSpPr>
        <p:spPr/>
        <p:txBody>
          <a:bodyPr/>
          <a:lstStyle/>
          <a:p>
            <a:r>
              <a:rPr lang="en-US" dirty="0"/>
              <a:t>Storage workload Management Architecture</a:t>
            </a:r>
          </a:p>
        </p:txBody>
      </p:sp>
    </p:spTree>
    <p:extLst>
      <p:ext uri="{BB962C8B-B14F-4D97-AF65-F5344CB8AC3E}">
        <p14:creationId xmlns:p14="http://schemas.microsoft.com/office/powerpoint/2010/main" val="2454248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8ADEAD-B7B6-4596-A27C-8E0E54560D2E}"/>
              </a:ext>
            </a:extLst>
          </p:cNvPr>
          <p:cNvSpPr/>
          <p:nvPr/>
        </p:nvSpPr>
        <p:spPr>
          <a:xfrm>
            <a:off x="4561190" y="2967335"/>
            <a:ext cx="306962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100430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222C443-808C-4B46-BCA2-59AAC07AE857}"/>
              </a:ext>
            </a:extLst>
          </p:cNvPr>
          <p:cNvSpPr>
            <a:spLocks noGrp="1"/>
          </p:cNvSpPr>
          <p:nvPr>
            <p:ph idx="1"/>
          </p:nvPr>
        </p:nvSpPr>
        <p:spPr/>
        <p:txBody>
          <a:bodyPr/>
          <a:lstStyle/>
          <a:p>
            <a:r>
              <a:rPr lang="en-US" dirty="0"/>
              <a:t>Live VM migration</a:t>
            </a:r>
          </a:p>
          <a:p>
            <a:pPr lvl="1"/>
            <a:r>
              <a:rPr lang="en-US" dirty="0"/>
              <a:t>Live VM migration is a system that is capable of relocating virtual servers or virtual server instances at runtime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The hypervisor cluster uses a shared cloud storage device to live-migrate virtual servers</a:t>
            </a:r>
          </a:p>
          <a:p>
            <a:pPr lvl="1"/>
            <a:endParaRPr lang="en-US" dirty="0"/>
          </a:p>
        </p:txBody>
      </p:sp>
      <p:sp>
        <p:nvSpPr>
          <p:cNvPr id="2" name="Title 1">
            <a:extLst>
              <a:ext uri="{FF2B5EF4-FFF2-40B4-BE49-F238E27FC236}">
                <a16:creationId xmlns:a16="http://schemas.microsoft.com/office/drawing/2014/main" id="{FD9F3212-3D66-43CA-8A77-244D73673A08}"/>
              </a:ext>
            </a:extLst>
          </p:cNvPr>
          <p:cNvSpPr>
            <a:spLocks noGrp="1"/>
          </p:cNvSpPr>
          <p:nvPr>
            <p:ph type="title"/>
          </p:nvPr>
        </p:nvSpPr>
        <p:spPr/>
        <p:txBody>
          <a:bodyPr/>
          <a:lstStyle/>
          <a:p>
            <a:r>
              <a:rPr lang="en-US" dirty="0"/>
              <a:t>Hypervisor Clustering Architecture</a:t>
            </a:r>
          </a:p>
        </p:txBody>
      </p:sp>
      <p:pic>
        <p:nvPicPr>
          <p:cNvPr id="6" name="Picture 5" descr="Image">
            <a:extLst>
              <a:ext uri="{FF2B5EF4-FFF2-40B4-BE49-F238E27FC236}">
                <a16:creationId xmlns:a16="http://schemas.microsoft.com/office/drawing/2014/main" id="{30DF3BA0-11C5-4C75-9815-119A8CE45CC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88793" y="3186614"/>
            <a:ext cx="3688933" cy="2123323"/>
          </a:xfrm>
          <a:prstGeom prst="rect">
            <a:avLst/>
          </a:prstGeom>
          <a:noFill/>
          <a:ln>
            <a:noFill/>
          </a:ln>
        </p:spPr>
      </p:pic>
    </p:spTree>
    <p:extLst>
      <p:ext uri="{BB962C8B-B14F-4D97-AF65-F5344CB8AC3E}">
        <p14:creationId xmlns:p14="http://schemas.microsoft.com/office/powerpoint/2010/main" val="330239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B588F2-59C6-47CD-AFBE-61D16B523549}"/>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3459591E-E836-46B0-B68B-160E6F5F144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5A188FD-8C52-4517-B102-7FE6B29A1BA6}"/>
              </a:ext>
            </a:extLst>
          </p:cNvPr>
          <p:cNvPicPr>
            <a:picLocks noChangeAspect="1"/>
          </p:cNvPicPr>
          <p:nvPr/>
        </p:nvPicPr>
        <p:blipFill>
          <a:blip r:embed="rId2"/>
          <a:stretch>
            <a:fillRect/>
          </a:stretch>
        </p:blipFill>
        <p:spPr>
          <a:xfrm>
            <a:off x="1989221" y="365125"/>
            <a:ext cx="8742947" cy="6040959"/>
          </a:xfrm>
          <a:prstGeom prst="rect">
            <a:avLst/>
          </a:prstGeom>
        </p:spPr>
      </p:pic>
    </p:spTree>
    <p:extLst>
      <p:ext uri="{BB962C8B-B14F-4D97-AF65-F5344CB8AC3E}">
        <p14:creationId xmlns:p14="http://schemas.microsoft.com/office/powerpoint/2010/main" val="1749555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19A8D2623D574DB070066EAC07119C" ma:contentTypeVersion="13" ma:contentTypeDescription="Create a new document." ma:contentTypeScope="" ma:versionID="8a8432e528721fb15016a3755d38764c">
  <xsd:schema xmlns:xsd="http://www.w3.org/2001/XMLSchema" xmlns:xs="http://www.w3.org/2001/XMLSchema" xmlns:p="http://schemas.microsoft.com/office/2006/metadata/properties" xmlns:ns2="1be02e1d-55a3-47c1-8852-08b687a90336" xmlns:ns3="8e326e45-8c81-4648-a134-8a9291077e85" targetNamespace="http://schemas.microsoft.com/office/2006/metadata/properties" ma:root="true" ma:fieldsID="4df5e3c98f36cf04991364ba2876365b" ns2:_="" ns3:_="">
    <xsd:import namespace="1be02e1d-55a3-47c1-8852-08b687a90336"/>
    <xsd:import namespace="8e326e45-8c81-4648-a134-8a9291077e8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MediaServiceAutoKeyPoints" minOccurs="0"/>
                <xsd:element ref="ns3:MediaServiceKeyPoints" minOccurs="0"/>
                <xsd:element ref="ns3:lcf76f155ced4ddcb4097134ff3c332f" minOccurs="0"/>
                <xsd:element ref="ns2:TaxCatchAll"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e02e1d-55a3-47c1-8852-08b687a903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3999c714-6be7-4503-9946-e0e46d1959de}" ma:internalName="TaxCatchAll" ma:showField="CatchAllData" ma:web="1be02e1d-55a3-47c1-8852-08b687a9033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e326e45-8c81-4648-a134-8a9291077e8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ffa586b3-da55-41c2-ae5c-bacd60f04a62"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e326e45-8c81-4648-a134-8a9291077e85">
      <Terms xmlns="http://schemas.microsoft.com/office/infopath/2007/PartnerControls"/>
    </lcf76f155ced4ddcb4097134ff3c332f>
    <TaxCatchAll xmlns="1be02e1d-55a3-47c1-8852-08b687a90336" xsi:nil="true"/>
  </documentManagement>
</p:properties>
</file>

<file path=customXml/itemProps1.xml><?xml version="1.0" encoding="utf-8"?>
<ds:datastoreItem xmlns:ds="http://schemas.openxmlformats.org/officeDocument/2006/customXml" ds:itemID="{FDC5A228-E093-4528-84DC-E23027CE945F}"/>
</file>

<file path=customXml/itemProps2.xml><?xml version="1.0" encoding="utf-8"?>
<ds:datastoreItem xmlns:ds="http://schemas.openxmlformats.org/officeDocument/2006/customXml" ds:itemID="{F3E09011-4702-4CF1-A0F3-E570468BBAC2}"/>
</file>

<file path=customXml/itemProps3.xml><?xml version="1.0" encoding="utf-8"?>
<ds:datastoreItem xmlns:ds="http://schemas.openxmlformats.org/officeDocument/2006/customXml" ds:itemID="{BA558BBF-B518-4848-9E46-DC4369A47907}"/>
</file>

<file path=docProps/app.xml><?xml version="1.0" encoding="utf-8"?>
<Properties xmlns="http://schemas.openxmlformats.org/officeDocument/2006/extended-properties" xmlns:vt="http://schemas.openxmlformats.org/officeDocument/2006/docPropsVTypes">
  <TotalTime>3336</TotalTime>
  <Words>3847</Words>
  <Application>Microsoft Office PowerPoint</Application>
  <PresentationFormat>Widescreen</PresentationFormat>
  <Paragraphs>291</Paragraphs>
  <Slides>74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Office Theme</vt:lpstr>
      <vt:lpstr>PowerPoint Presentation</vt:lpstr>
      <vt:lpstr>Advanced Cloud Architectures</vt:lpstr>
      <vt:lpstr>Hypervisor Clustering Architecture</vt:lpstr>
      <vt:lpstr>Hypervisor Clustering Architecture</vt:lpstr>
      <vt:lpstr>Hypervisor Clustering Architecture</vt:lpstr>
      <vt:lpstr>Hypervisor Clustering Architecture</vt:lpstr>
      <vt:lpstr>Hypervisor Clustering Architecture</vt:lpstr>
      <vt:lpstr>Hypervisor Clustering Architecture</vt:lpstr>
      <vt:lpstr>PowerPoint Presentation</vt:lpstr>
      <vt:lpstr>PowerPoint Presentation</vt:lpstr>
      <vt:lpstr>PowerPoint Presentation</vt:lpstr>
      <vt:lpstr>PowerPoint Presentation</vt:lpstr>
      <vt:lpstr>PowerPoint Presentation</vt:lpstr>
      <vt:lpstr>Load Balanced Virtual Server Instances Architecture</vt:lpstr>
      <vt:lpstr>Load Balanced Virtual Server Instances Architecture</vt:lpstr>
      <vt:lpstr>Load Balanced Virtual Server Instances Architecture</vt:lpstr>
      <vt:lpstr>Load Balanced Virtual Server Instances Architecture</vt:lpstr>
      <vt:lpstr>PowerPoint Presentation</vt:lpstr>
      <vt:lpstr>PowerPoint Presentation</vt:lpstr>
      <vt:lpstr>PowerPoint Presentation</vt:lpstr>
      <vt:lpstr>Non-Disruptive Service Relocation Architecture</vt:lpstr>
      <vt:lpstr>Non-Disruptive Service Relocation Architecture</vt:lpstr>
      <vt:lpstr>Non-Disruptive Service Relocation Architecture</vt:lpstr>
      <vt:lpstr>PowerPoint Presentation</vt:lpstr>
      <vt:lpstr>PowerPoint Presentation</vt:lpstr>
      <vt:lpstr>PowerPoint Presentation</vt:lpstr>
      <vt:lpstr>Non-Disruptive Service Relocation Architecture</vt:lpstr>
      <vt:lpstr>Zero Downtime Architecture</vt:lpstr>
      <vt:lpstr>Zero Downtime Architecture</vt:lpstr>
      <vt:lpstr>Zero Downtime Architecture</vt:lpstr>
      <vt:lpstr>Cloud Balancing Architecture</vt:lpstr>
      <vt:lpstr>Cloud Balancing Architecture</vt:lpstr>
      <vt:lpstr>PowerPoint Presentation</vt:lpstr>
      <vt:lpstr>Cloud Balancing Architecture</vt:lpstr>
      <vt:lpstr>Resource Reservation Architecture</vt:lpstr>
      <vt:lpstr>Resource Reservation Architecture</vt:lpstr>
      <vt:lpstr>Resource Reservation Architecture</vt:lpstr>
      <vt:lpstr>PowerPoint Presentation</vt:lpstr>
      <vt:lpstr>PowerPoint Presentation</vt:lpstr>
      <vt:lpstr>PowerPoint Presentation</vt:lpstr>
      <vt:lpstr>Resource Reservation Architecture</vt:lpstr>
      <vt:lpstr>Dynamic Failure Detection and Recovery Architecture</vt:lpstr>
      <vt:lpstr>Dynamic Failure Detection and Recovery Architecture</vt:lpstr>
      <vt:lpstr>PowerPoint Presentation</vt:lpstr>
      <vt:lpstr>PowerPoint Presentation</vt:lpstr>
      <vt:lpstr>PowerPoint Presentation</vt:lpstr>
      <vt:lpstr>PowerPoint Presentation</vt:lpstr>
      <vt:lpstr>PowerPoint Presentation</vt:lpstr>
      <vt:lpstr>Bare-Metal Provisioning Architecture</vt:lpstr>
      <vt:lpstr>Bare-Metal Provisioning Architecture</vt:lpstr>
      <vt:lpstr>Bare-Metal Provisioning Architecture</vt:lpstr>
      <vt:lpstr>Bare-Metal Provisioning Architecture</vt:lpstr>
      <vt:lpstr>Bare-Metal Provisioning Architecture</vt:lpstr>
      <vt:lpstr>PowerPoint Presentation</vt:lpstr>
      <vt:lpstr>PowerPoint Presentation</vt:lpstr>
      <vt:lpstr>PowerPoint Presentation</vt:lpstr>
      <vt:lpstr>PowerPoint Presentation</vt:lpstr>
      <vt:lpstr>Rapid Provisioning Architecture</vt:lpstr>
      <vt:lpstr>Rapid Provisioning Architecture</vt:lpstr>
      <vt:lpstr>Rapid Provisioning Architecture</vt:lpstr>
      <vt:lpstr>PowerPoint Presentation</vt:lpstr>
      <vt:lpstr>Rapid Provisioning Architecture</vt:lpstr>
      <vt:lpstr>Rapid Provisioning Architecture</vt:lpstr>
      <vt:lpstr>Rapid Provisioning Architecture</vt:lpstr>
      <vt:lpstr>Storage workload Management Architecture</vt:lpstr>
      <vt:lpstr>PowerPoint Presentation</vt:lpstr>
      <vt:lpstr>Storage workload Management Architecture</vt:lpstr>
      <vt:lpstr>PowerPoint Presentation</vt:lpstr>
      <vt:lpstr>Storage workload Management Architecture</vt:lpstr>
      <vt:lpstr>PowerPoint Presentation</vt:lpstr>
      <vt:lpstr>PowerPoint Presentation</vt:lpstr>
      <vt:lpstr>PowerPoint Presentation</vt:lpstr>
      <vt:lpstr>Storage workload Management Architecture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Mrugendra</dc:creator>
  <cp:lastModifiedBy>ANIRUDDHKUMAR FATANIYA</cp:lastModifiedBy>
  <cp:revision>390</cp:revision>
  <dcterms:created xsi:type="dcterms:W3CDTF">2017-07-29T08:12:59Z</dcterms:created>
  <dcterms:modified xsi:type="dcterms:W3CDTF">2021-10-01T04:54:59Z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0x0101001B19A8D2623D574DB070066EAC07119C</vt:lpwstr>
  </property>
</Properties>
</file>